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Lst>
  <p:notesMasterIdLst>
    <p:notesMasterId r:id="rId42"/>
  </p:notesMasterIdLst>
  <p:handoutMasterIdLst>
    <p:handoutMasterId r:id="rId43"/>
  </p:handoutMasterIdLst>
  <p:sldIdLst>
    <p:sldId id="259" r:id="rId5"/>
    <p:sldId id="266" r:id="rId6"/>
    <p:sldId id="304" r:id="rId7"/>
    <p:sldId id="305" r:id="rId8"/>
    <p:sldId id="307" r:id="rId9"/>
    <p:sldId id="270" r:id="rId10"/>
    <p:sldId id="271"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6" r:id="rId24"/>
    <p:sldId id="285"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2"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8" userDrawn="1">
          <p15:clr>
            <a:srgbClr val="A4A3A4"/>
          </p15:clr>
        </p15:guide>
        <p15:guide id="3" orient="horz" pos="3888" userDrawn="1">
          <p15:clr>
            <a:srgbClr val="A4A3A4"/>
          </p15:clr>
        </p15:guide>
        <p15:guide id="4" orient="horz" pos="321" userDrawn="1">
          <p15:clr>
            <a:srgbClr val="A4A3A4"/>
          </p15:clr>
        </p15:guide>
        <p15:guide id="5" pos="3840" userDrawn="1">
          <p15:clr>
            <a:srgbClr val="A4A3A4"/>
          </p15:clr>
        </p15:guide>
        <p15:guide id="6" pos="1007" userDrawn="1">
          <p15:clr>
            <a:srgbClr val="A4A3A4"/>
          </p15:clr>
        </p15:guide>
        <p15:guide id="7" pos="717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6478" autoAdjust="0"/>
  </p:normalViewPr>
  <p:slideViewPr>
    <p:cSldViewPr showGuides="1">
      <p:cViewPr varScale="1">
        <p:scale>
          <a:sx n="86" d="100"/>
          <a:sy n="86" d="100"/>
        </p:scale>
        <p:origin x="582" y="96"/>
      </p:cViewPr>
      <p:guideLst>
        <p:guide orient="horz" pos="2160"/>
        <p:guide orient="horz" pos="1008"/>
        <p:guide orient="horz" pos="3888"/>
        <p:guide orient="horz" pos="321"/>
        <p:guide pos="3840"/>
        <p:guide pos="1007"/>
        <p:guide pos="7175"/>
      </p:guideLst>
    </p:cSldViewPr>
  </p:slideViewPr>
  <p:notesTextViewPr>
    <p:cViewPr>
      <p:scale>
        <a:sx n="3" d="2"/>
        <a:sy n="3" d="2"/>
      </p:scale>
      <p:origin x="0" y="0"/>
    </p:cViewPr>
  </p:notesTextViewPr>
  <p:notesViewPr>
    <p:cSldViewPr showGuides="1">
      <p:cViewPr varScale="1">
        <p:scale>
          <a:sx n="83" d="100"/>
          <a:sy n="83" d="100"/>
        </p:scale>
        <p:origin x="385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10/28/2020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10/28/2020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rthoinfo.aaos.org/en/staying-healthy/winter-sports-injury-preven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hsa.org/index.php/state-laws/issues/distracted%20driv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ashstats.nhtsa.dot.gov/Api/Public/ViewPublication/81292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74807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Alcohol is a substance that reduces the function of the brain, impairing thinking, reasoning and muscle coordination. All these abilities are essential to operating a vehicle safely.</a:t>
            </a:r>
          </a:p>
          <a:p>
            <a:r>
              <a:rPr lang="en-US" dirty="0" smtClean="0"/>
              <a:t> </a:t>
            </a:r>
          </a:p>
          <a:p>
            <a:r>
              <a:rPr lang="en-US" dirty="0" smtClean="0"/>
              <a:t>As alcohol levels rise in a person’s system, the negative effects on the central nervous system increase, too. Alcohol is absorbed directly through the walls of the stomach and small intestine. Then it passes into the bloodstream where it accumulates until it is metabolized by the liver. Alcohol level is measured by the weight of the alcohol in a certain volume of blood. This is called </a:t>
            </a:r>
            <a:r>
              <a:rPr lang="en-US" b="1" dirty="0" smtClean="0"/>
              <a:t>Blood Alcohol Concentration</a:t>
            </a:r>
            <a:r>
              <a:rPr lang="en-US" dirty="0" smtClean="0"/>
              <a:t>, or </a:t>
            </a:r>
            <a:r>
              <a:rPr lang="en-US" b="1" dirty="0" smtClean="0"/>
              <a:t>BAC</a:t>
            </a:r>
            <a:r>
              <a:rPr lang="en-US" dirty="0" smtClean="0"/>
              <a:t>. </a:t>
            </a:r>
            <a:r>
              <a:rPr lang="en-US" b="1" dirty="0" smtClean="0"/>
              <a:t>At a BAC of .08 grams of alcohol per deciliter (g/</a:t>
            </a:r>
            <a:r>
              <a:rPr lang="en-US" b="1" dirty="0" err="1" smtClean="0"/>
              <a:t>dL</a:t>
            </a:r>
            <a:r>
              <a:rPr lang="en-US" b="1" dirty="0" smtClean="0"/>
              <a:t>) of blood, crash risk increases exponentially</a:t>
            </a:r>
            <a:r>
              <a:rPr lang="en-US" dirty="0" smtClean="0"/>
              <a:t>. Because of this risk, it’s illegal in all 50 States, the District of Columbia and Puerto Rico to drive with a BAC of .08 or higher. However, even a small amount of alcohol can affect driving ability. </a:t>
            </a:r>
            <a:r>
              <a:rPr lang="en-US" dirty="0"/>
              <a:t>Despite the fact that it’s illegal to drive drunk, one person was killed every 50 minutes in a drunk driving crash on our nation’s roads in 2018. That's a total of 10,511 people who died in alcohol-impaired driving crashes in one year. </a:t>
            </a:r>
            <a:endParaRPr lang="en-US" dirty="0" smtClean="0"/>
          </a:p>
          <a:p>
            <a:r>
              <a:rPr lang="en-US" dirty="0" smtClean="0"/>
              <a:t>BAC is measured with a breathalyzer, a device that measures the amount of alcohol in a driver’s breath, or by a blood test.</a:t>
            </a:r>
          </a:p>
          <a:p>
            <a:endParaRPr lang="en-US" dirty="0" smtClean="0"/>
          </a:p>
          <a:p>
            <a:r>
              <a:rPr lang="en-US" dirty="0" smtClean="0"/>
              <a:t>https://www.nhtsa.gov/risky-driving/drunk-driving#resources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10</a:t>
            </a:fld>
            <a:endParaRPr lang="en-US" dirty="0"/>
          </a:p>
        </p:txBody>
      </p:sp>
    </p:spTree>
    <p:extLst>
      <p:ext uri="{BB962C8B-B14F-4D97-AF65-F5344CB8AC3E}">
        <p14:creationId xmlns:p14="http://schemas.microsoft.com/office/powerpoint/2010/main" val="244832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Every vehicle should</a:t>
            </a:r>
            <a:r>
              <a:rPr lang="en-US" baseline="0" dirty="0" smtClean="0"/>
              <a:t> have an emergency supply kit located in the trunk. Kits should be checked every six months, and expired items should be replaced to keep it up to date.  It’s also a good idea to keep family and emergency phone numbers, including your auto insurance provider and a towing company, in your phone.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11</a:t>
            </a:fld>
            <a:endParaRPr lang="en-US"/>
          </a:p>
        </p:txBody>
      </p:sp>
    </p:spTree>
    <p:extLst>
      <p:ext uri="{BB962C8B-B14F-4D97-AF65-F5344CB8AC3E}">
        <p14:creationId xmlns:p14="http://schemas.microsoft.com/office/powerpoint/2010/main" val="85421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Every vehicle should</a:t>
            </a:r>
            <a:r>
              <a:rPr lang="en-US" baseline="0" dirty="0" smtClean="0"/>
              <a:t> have an emergency supply kit located in the trunk. Kits should be checked every six months, and expired items should be replaced to keep it up to date.  It’s also a good idea to keep family and emergency phone numbers, including your auto insurance provider and a towing company, in your phone.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12</a:t>
            </a:fld>
            <a:endParaRPr lang="en-US"/>
          </a:p>
        </p:txBody>
      </p:sp>
    </p:spTree>
    <p:extLst>
      <p:ext uri="{BB962C8B-B14F-4D97-AF65-F5344CB8AC3E}">
        <p14:creationId xmlns:p14="http://schemas.microsoft.com/office/powerpoint/2010/main" val="3216086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While we do only one quarter of our driving at night, </a:t>
            </a:r>
            <a:r>
              <a:rPr lang="en-US" b="1" dirty="0" smtClean="0"/>
              <a:t>50% of traffic deaths happen at night</a:t>
            </a:r>
            <a:r>
              <a:rPr lang="en-US" dirty="0" smtClean="0"/>
              <a:t>. It doesn't matter whether the road is familiar or not, driving at night is always more dangerous. </a:t>
            </a:r>
          </a:p>
          <a:p>
            <a:endParaRPr lang="en-US" dirty="0"/>
          </a:p>
          <a:p>
            <a:r>
              <a:rPr lang="en-US" dirty="0"/>
              <a:t>Shorter days, fatigue, compromised night vision, rush hour and impaired drivers are some of the risks we face when driving at night. These risks become especially pronounced moving into the weekend, with fatal crashes peaking on Saturday nights, according to NSC analysis of NHTSA data.  </a:t>
            </a:r>
          </a:p>
          <a:p>
            <a:endParaRPr lang="en-US" dirty="0" smtClean="0"/>
          </a:p>
          <a:p>
            <a:endParaRPr lang="en-US" dirty="0" smtClean="0"/>
          </a:p>
          <a:p>
            <a:r>
              <a:rPr lang="en-US" dirty="0" smtClean="0"/>
              <a:t>https://www.nsc.org/road-safety/safety-topics/night-driving</a:t>
            </a:r>
          </a:p>
        </p:txBody>
      </p:sp>
      <p:sp>
        <p:nvSpPr>
          <p:cNvPr id="4" name="Slide Number Placeholder 3"/>
          <p:cNvSpPr>
            <a:spLocks noGrp="1"/>
          </p:cNvSpPr>
          <p:nvPr>
            <p:ph type="sldNum" sz="quarter" idx="10"/>
          </p:nvPr>
        </p:nvSpPr>
        <p:spPr/>
        <p:txBody>
          <a:bodyPr/>
          <a:lstStyle/>
          <a:p>
            <a:fld id="{BF1387E1-4EE7-4128-A3D8-A4DE5A897F00}" type="slidenum">
              <a:rPr lang="en-US" smtClean="0"/>
              <a:t>13</a:t>
            </a:fld>
            <a:endParaRPr lang="en-US"/>
          </a:p>
        </p:txBody>
      </p:sp>
    </p:spTree>
    <p:extLst>
      <p:ext uri="{BB962C8B-B14F-4D97-AF65-F5344CB8AC3E}">
        <p14:creationId xmlns:p14="http://schemas.microsoft.com/office/powerpoint/2010/main" val="376791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a:p>
            <a:r>
              <a:rPr lang="en-US" dirty="0"/>
              <a:t>When Daylight Saving Time ends many people will find themselves spending more time driving in the dark. Depth perception, color recognition and peripheral vision can be compromised in the dark, and the glare of headlights from an oncoming vehicle can temporarily blind a driver.</a:t>
            </a:r>
          </a:p>
          <a:p>
            <a:endParaRPr lang="en-US" dirty="0"/>
          </a:p>
          <a:p>
            <a:r>
              <a:rPr lang="en-US" dirty="0"/>
              <a:t>Even with high-beam headlights on, visibility is limited to about 500 feet (250 feet for normal headlights) creating less time to react to something in the road, especially when driving at higher speeds.</a:t>
            </a:r>
          </a:p>
          <a:p>
            <a:endParaRPr lang="en-US" dirty="0" smtClean="0"/>
          </a:p>
          <a:p>
            <a:endParaRPr lang="en-US" dirty="0"/>
          </a:p>
          <a:p>
            <a:r>
              <a:rPr lang="en-US" dirty="0" smtClean="0"/>
              <a:t>https://www.nsc.org/road-safety/safety-topics/night-driving</a:t>
            </a:r>
          </a:p>
        </p:txBody>
      </p:sp>
      <p:sp>
        <p:nvSpPr>
          <p:cNvPr id="4" name="Slide Number Placeholder 3"/>
          <p:cNvSpPr>
            <a:spLocks noGrp="1"/>
          </p:cNvSpPr>
          <p:nvPr>
            <p:ph type="sldNum" sz="quarter" idx="10"/>
          </p:nvPr>
        </p:nvSpPr>
        <p:spPr/>
        <p:txBody>
          <a:bodyPr/>
          <a:lstStyle/>
          <a:p>
            <a:fld id="{BF1387E1-4EE7-4128-A3D8-A4DE5A897F00}" type="slidenum">
              <a:rPr lang="en-US" smtClean="0"/>
              <a:t>14</a:t>
            </a:fld>
            <a:endParaRPr lang="en-US"/>
          </a:p>
        </p:txBody>
      </p:sp>
    </p:spTree>
    <p:extLst>
      <p:ext uri="{BB962C8B-B14F-4D97-AF65-F5344CB8AC3E}">
        <p14:creationId xmlns:p14="http://schemas.microsoft.com/office/powerpoint/2010/main" val="369582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National Sleep Foundation poll says 60% of adults have driven while they were tired, and another </a:t>
            </a:r>
            <a:r>
              <a:rPr lang="en-US" b="1" dirty="0" smtClean="0"/>
              <a:t>37%, </a:t>
            </a:r>
            <a:r>
              <a:rPr lang="en-US" dirty="0" smtClean="0"/>
              <a:t>or </a:t>
            </a:r>
            <a:r>
              <a:rPr lang="en-US" b="1" dirty="0" smtClean="0"/>
              <a:t>103 million people, have fallen asleep at the wheel. </a:t>
            </a:r>
            <a:r>
              <a:rPr lang="en-US" dirty="0" smtClean="0"/>
              <a:t>Of those, 13% say they fall asleep while driving at least once a month, and </a:t>
            </a:r>
            <a:r>
              <a:rPr lang="en-US" b="1" dirty="0" smtClean="0"/>
              <a:t>4% </a:t>
            </a:r>
            <a:r>
              <a:rPr lang="en-US" dirty="0" smtClean="0"/>
              <a:t>say they have caused a crash by falling asleep while driving. The reasons are many – shift work, lack of quality sleep, long work hours, sleep disorders – and it doesn't only happen on lengthy trips. </a:t>
            </a:r>
          </a:p>
          <a:p>
            <a:endParaRPr lang="en-US" dirty="0" smtClean="0"/>
          </a:p>
          <a:p>
            <a:r>
              <a:rPr lang="en-US" dirty="0" smtClean="0"/>
              <a:t>These staggering numbers are backed up by a report by NHTSA that 100,000 police-reported crashes are a result of driver fatigue. Most crashes or near-misses happen at the times you would expect drivers to be tired: 4 to 6 a.m., midnight to 2 a.m. and 2 to 4 p.m., according to NSF.</a:t>
            </a:r>
          </a:p>
          <a:p>
            <a:endParaRPr lang="en-US" dirty="0"/>
          </a:p>
          <a:p>
            <a:r>
              <a:rPr lang="en-US" dirty="0"/>
              <a:t>Sleepiness or fatigue causes the following:</a:t>
            </a:r>
          </a:p>
          <a:p>
            <a:r>
              <a:rPr lang="en-US" dirty="0"/>
              <a:t>•Impaired reaction time, judgment and vision</a:t>
            </a:r>
          </a:p>
          <a:p>
            <a:r>
              <a:rPr lang="en-US" dirty="0"/>
              <a:t>•Problems with information processing and short-term memory</a:t>
            </a:r>
          </a:p>
          <a:p>
            <a:r>
              <a:rPr lang="en-US" dirty="0"/>
              <a:t>•Decreased performance, vigilance and motivation</a:t>
            </a:r>
          </a:p>
          <a:p>
            <a:r>
              <a:rPr lang="en-US" dirty="0"/>
              <a:t>•Increased moodiness and aggressive behaviors</a:t>
            </a:r>
          </a:p>
          <a:p>
            <a:endParaRPr lang="en-US" dirty="0" smtClean="0"/>
          </a:p>
          <a:p>
            <a:endParaRPr lang="en-US" dirty="0" smtClean="0"/>
          </a:p>
          <a:p>
            <a:r>
              <a:rPr lang="en-US" dirty="0" smtClean="0"/>
              <a:t>***Note: Drowsy Driving Prevention Week is Nov.</a:t>
            </a:r>
            <a:r>
              <a:rPr lang="en-US" baseline="0" dirty="0" smtClean="0"/>
              <a:t> 1-8, 2020. ***</a:t>
            </a:r>
            <a:endParaRPr lang="en-US" dirty="0" smtClean="0"/>
          </a:p>
          <a:p>
            <a:endParaRPr lang="en-US" dirty="0" smtClean="0"/>
          </a:p>
          <a:p>
            <a:r>
              <a:rPr lang="en-US" dirty="0" smtClean="0"/>
              <a:t>https://www.nsc.org/road-safety/safety-topics/night-driving</a:t>
            </a:r>
          </a:p>
        </p:txBody>
      </p:sp>
      <p:sp>
        <p:nvSpPr>
          <p:cNvPr id="4" name="Slide Number Placeholder 3"/>
          <p:cNvSpPr>
            <a:spLocks noGrp="1"/>
          </p:cNvSpPr>
          <p:nvPr>
            <p:ph type="sldNum" sz="quarter" idx="10"/>
          </p:nvPr>
        </p:nvSpPr>
        <p:spPr/>
        <p:txBody>
          <a:bodyPr/>
          <a:lstStyle/>
          <a:p>
            <a:fld id="{BF1387E1-4EE7-4128-A3D8-A4DE5A897F00}" type="slidenum">
              <a:rPr lang="en-US" smtClean="0"/>
              <a:t>15</a:t>
            </a:fld>
            <a:endParaRPr lang="en-US"/>
          </a:p>
        </p:txBody>
      </p:sp>
    </p:spTree>
    <p:extLst>
      <p:ext uri="{BB962C8B-B14F-4D97-AF65-F5344CB8AC3E}">
        <p14:creationId xmlns:p14="http://schemas.microsoft.com/office/powerpoint/2010/main" val="29207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Tips for holiday travel: </a:t>
            </a:r>
          </a:p>
          <a:p>
            <a:r>
              <a:rPr lang="en-US" dirty="0" smtClean="0"/>
              <a:t>* Ensure </a:t>
            </a:r>
            <a:r>
              <a:rPr lang="en-US" dirty="0"/>
              <a:t>your vehicle is properly maintained. If maintenance is not up to date, have your car and tires inspected before you take a long drive.</a:t>
            </a:r>
          </a:p>
          <a:p>
            <a:r>
              <a:rPr lang="en-US" dirty="0" smtClean="0"/>
              <a:t>* Map </a:t>
            </a:r>
            <a:r>
              <a:rPr lang="en-US" dirty="0"/>
              <a:t>your route in advance and be prepared for busy roads during the most popular times of the year. If possible, consider leaving earlier or later to avoid heavy traffic.</a:t>
            </a:r>
          </a:p>
          <a:p>
            <a:r>
              <a:rPr lang="en-US" dirty="0" smtClean="0"/>
              <a:t>* Keep </a:t>
            </a:r>
            <a:r>
              <a:rPr lang="en-US" dirty="0"/>
              <a:t>anything of value in the trunk or covered storage area.</a:t>
            </a:r>
          </a:p>
          <a:p>
            <a:r>
              <a:rPr lang="en-US" dirty="0" smtClean="0"/>
              <a:t>* If </a:t>
            </a:r>
            <a:r>
              <a:rPr lang="en-US" dirty="0"/>
              <a:t>you’re traveling with children, remind them not to talk to strangers. Go with them on bathroom breaks and give them whistles to be used only if the family gets separated.</a:t>
            </a:r>
          </a:p>
          <a:p>
            <a:r>
              <a:rPr lang="en-US" dirty="0" smtClean="0"/>
              <a:t>* Have </a:t>
            </a:r>
            <a:r>
              <a:rPr lang="en-US" dirty="0"/>
              <a:t>roadside assistance contact information on hand, in case an incident occurs on the road.</a:t>
            </a:r>
          </a:p>
          <a:p>
            <a:r>
              <a:rPr lang="en-US" dirty="0" smtClean="0"/>
              <a:t>* In </a:t>
            </a:r>
            <a:r>
              <a:rPr lang="en-US" dirty="0"/>
              <a:t>case of an emergency, keep a cell phone and charger with you at all times. AAA and many other companies offer smartphone applications that enable motorists to request help without making a phone call.</a:t>
            </a:r>
          </a:p>
          <a:p>
            <a:endParaRPr lang="en-US" dirty="0" smtClean="0"/>
          </a:p>
          <a:p>
            <a:endParaRPr lang="en-US" dirty="0"/>
          </a:p>
          <a:p>
            <a:r>
              <a:rPr lang="en-US" dirty="0" smtClean="0"/>
              <a:t>Source:</a:t>
            </a:r>
          </a:p>
          <a:p>
            <a:r>
              <a:rPr lang="en-US" dirty="0" smtClean="0"/>
              <a:t>https</a:t>
            </a:r>
            <a:r>
              <a:rPr lang="en-US" dirty="0"/>
              <a:t>://exchange.aaa.com/safety/driving-advice/holiday-road-trip-travel-tips/#.X430f_0Ul7g</a:t>
            </a:r>
          </a:p>
        </p:txBody>
      </p:sp>
      <p:sp>
        <p:nvSpPr>
          <p:cNvPr id="4" name="Slide Number Placeholder 3"/>
          <p:cNvSpPr>
            <a:spLocks noGrp="1"/>
          </p:cNvSpPr>
          <p:nvPr>
            <p:ph type="sldNum" sz="quarter" idx="10"/>
          </p:nvPr>
        </p:nvSpPr>
        <p:spPr/>
        <p:txBody>
          <a:bodyPr/>
          <a:lstStyle/>
          <a:p>
            <a:fld id="{BF1387E1-4EE7-4128-A3D8-A4DE5A897F00}" type="slidenum">
              <a:rPr lang="en-US" smtClean="0"/>
              <a:t>16</a:t>
            </a:fld>
            <a:endParaRPr lang="en-US"/>
          </a:p>
        </p:txBody>
      </p:sp>
    </p:spTree>
    <p:extLst>
      <p:ext uri="{BB962C8B-B14F-4D97-AF65-F5344CB8AC3E}">
        <p14:creationId xmlns:p14="http://schemas.microsoft.com/office/powerpoint/2010/main" val="4198845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NSC analysis of government data indicates that 9% of pedestrian deaths in parking lots result from backup incidents. Many vehicles today are equipped with backup cameras, which provide a wide view behind a vehicle operating in reverse, but that view may not be clear if the camera lens becomes obstructed. </a:t>
            </a:r>
          </a:p>
          <a:p>
            <a:r>
              <a:rPr lang="en-US" dirty="0" smtClean="0"/>
              <a:t>Three safety reminders: </a:t>
            </a:r>
          </a:p>
          <a:p>
            <a:r>
              <a:rPr lang="en-US" dirty="0" smtClean="0"/>
              <a:t>•It's best to conduct a quick, 360-degree walk-around before backing, keeping an eye out for low-lying objects</a:t>
            </a:r>
          </a:p>
          <a:p>
            <a:r>
              <a:rPr lang="en-US" dirty="0" smtClean="0"/>
              <a:t>•Don't rely completely on technology; look over your shoulder and use your mirrors as you back up</a:t>
            </a:r>
          </a:p>
          <a:p>
            <a:r>
              <a:rPr lang="en-US" dirty="0" smtClean="0"/>
              <a:t>•When parking, pull through on arrival whenever possible and if it works with the flow of traffic</a:t>
            </a:r>
          </a:p>
          <a:p>
            <a:endParaRPr lang="en-US" dirty="0" smtClean="0"/>
          </a:p>
          <a:p>
            <a:r>
              <a:rPr lang="en-US" dirty="0" smtClean="0"/>
              <a:t>Monitoring systems can alert drivers of vehicles in blind spots. Typically, drivers are warned of another vehicle's presence via symbol, sound or vibration. These systems may not detect motorcycles, smaller objects or people, however.</a:t>
            </a:r>
          </a:p>
          <a:p>
            <a:endParaRPr lang="en-US" dirty="0" smtClean="0"/>
          </a:p>
          <a:p>
            <a:endParaRPr lang="en-US" dirty="0" smtClean="0"/>
          </a:p>
          <a:p>
            <a:r>
              <a:rPr lang="en-US" dirty="0" smtClean="0"/>
              <a:t>https://www.nsc.org/road-safety/safety-topics/distracted-driving/parking-lot-safety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17</a:t>
            </a:fld>
            <a:endParaRPr lang="en-US"/>
          </a:p>
        </p:txBody>
      </p:sp>
    </p:spTree>
    <p:extLst>
      <p:ext uri="{BB962C8B-B14F-4D97-AF65-F5344CB8AC3E}">
        <p14:creationId xmlns:p14="http://schemas.microsoft.com/office/powerpoint/2010/main" val="4055980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NSC analysis of government data indicates that 9% of pedestrian deaths in parking lots result from backup incidents. Many vehicles today are equipped with backup cameras, which provide a wide view behind a vehicle operating in reverse, but that view may not be clear if the camera lens becomes obstructed. </a:t>
            </a:r>
          </a:p>
          <a:p>
            <a:r>
              <a:rPr lang="en-US" dirty="0" smtClean="0"/>
              <a:t>Three safety reminders: </a:t>
            </a:r>
          </a:p>
          <a:p>
            <a:r>
              <a:rPr lang="en-US" dirty="0" smtClean="0"/>
              <a:t>•It's best to conduct a quick, 360-degree walk-around before backing, keeping an eye out for low-lying objects</a:t>
            </a:r>
          </a:p>
          <a:p>
            <a:r>
              <a:rPr lang="en-US" dirty="0" smtClean="0"/>
              <a:t>•Don't rely completely on technology; look over your shoulder and use your mirrors as you back up</a:t>
            </a:r>
          </a:p>
          <a:p>
            <a:r>
              <a:rPr lang="en-US" dirty="0" smtClean="0"/>
              <a:t>•When parking, pull through on arrival whenever possible and if it works with the flow of traffic</a:t>
            </a:r>
          </a:p>
          <a:p>
            <a:endParaRPr lang="en-US" dirty="0" smtClean="0"/>
          </a:p>
          <a:p>
            <a:r>
              <a:rPr lang="en-US" dirty="0" smtClean="0"/>
              <a:t>Monitoring systems can alert drivers of vehicles in blind spots. Typically, drivers are warned of another vehicle's presence via symbol, sound or vibration. These systems may not detect motorcycles, smaller objects or people, however.</a:t>
            </a:r>
          </a:p>
          <a:p>
            <a:endParaRPr lang="en-US" dirty="0" smtClean="0"/>
          </a:p>
          <a:p>
            <a:endParaRPr lang="en-US" dirty="0" smtClean="0"/>
          </a:p>
          <a:p>
            <a:r>
              <a:rPr lang="en-US" dirty="0" smtClean="0"/>
              <a:t>https://www.nsc.org/road-safety/safety-topics/distracted-driving/parking-lot-safety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18</a:t>
            </a:fld>
            <a:endParaRPr lang="en-US"/>
          </a:p>
        </p:txBody>
      </p:sp>
    </p:spTree>
    <p:extLst>
      <p:ext uri="{BB962C8B-B14F-4D97-AF65-F5344CB8AC3E}">
        <p14:creationId xmlns:p14="http://schemas.microsoft.com/office/powerpoint/2010/main" val="3946956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Large parking lots, such as those found at shopping malls, are considered most vulnerable to crime, according to the Urban Institute Justice Policy Center. One way for consumers to steer clear of trouble is to pick a lot where pedestrian traffic is restricted and video surveillance equipment is used to monitor the facility. </a:t>
            </a:r>
          </a:p>
          <a:p>
            <a:endParaRPr lang="en-US" dirty="0" smtClean="0"/>
          </a:p>
          <a:p>
            <a:r>
              <a:rPr lang="en-US" dirty="0" smtClean="0"/>
              <a:t>https://www.nsc.org/road-safety/safety-topics/distracted-driving/parking-lot-safety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19</a:t>
            </a:fld>
            <a:endParaRPr lang="en-US"/>
          </a:p>
        </p:txBody>
      </p:sp>
    </p:spTree>
    <p:extLst>
      <p:ext uri="{BB962C8B-B14F-4D97-AF65-F5344CB8AC3E}">
        <p14:creationId xmlns:p14="http://schemas.microsoft.com/office/powerpoint/2010/main" val="114061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 to start off on such a somber note but the facts</a:t>
            </a:r>
            <a:r>
              <a:rPr lang="en-US" baseline="0" dirty="0" smtClean="0"/>
              <a:t> are real. These </a:t>
            </a:r>
            <a:r>
              <a:rPr lang="en-US" b="1" baseline="0" dirty="0" smtClean="0"/>
              <a:t>35</a:t>
            </a:r>
            <a:r>
              <a:rPr lang="en-US" baseline="0" dirty="0" smtClean="0"/>
              <a:t> Sailors and Marines all died between Labor Day 2019 and New Year’s Day 2020. These shipmates were all sitting through their Fall/Winter safety presentations last year- how many knew their fates? So listen up, this is real, as real as it gets.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a:t>
            </a:fld>
            <a:endParaRPr lang="en-US"/>
          </a:p>
        </p:txBody>
      </p:sp>
    </p:spTree>
    <p:extLst>
      <p:ext uri="{BB962C8B-B14F-4D97-AF65-F5344CB8AC3E}">
        <p14:creationId xmlns:p14="http://schemas.microsoft.com/office/powerpoint/2010/main" val="26104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 additional tips include: </a:t>
            </a:r>
          </a:p>
          <a:p>
            <a:r>
              <a:rPr lang="en-US" dirty="0" smtClean="0"/>
              <a:t>•Have your furnace, water heater and any other gas or coal-burning appliances serviced by a qualified technician every year</a:t>
            </a:r>
          </a:p>
          <a:p>
            <a:r>
              <a:rPr lang="en-US" dirty="0" smtClean="0"/>
              <a:t>•Do not use portable flameless chemical heaters indoors</a:t>
            </a:r>
          </a:p>
          <a:p>
            <a:r>
              <a:rPr lang="en-US" dirty="0" smtClean="0"/>
              <a:t>•Have your chimney checked and cleaned every year, and make sure your fireplace damper is open before lighting a fire and well after the fire is extinguished</a:t>
            </a:r>
          </a:p>
          <a:p>
            <a:r>
              <a:rPr lang="en-US" dirty="0" smtClean="0"/>
              <a:t>•Never use a gas oven for heating your home</a:t>
            </a:r>
          </a:p>
          <a:p>
            <a:r>
              <a:rPr lang="en-US" dirty="0" smtClean="0"/>
              <a:t>•Never use a generator inside your home, basement or garage or less than 20 feet from any window, door or vent; fatal levels of carbon monoxide can be produced in just minutes, even if doors and windows are open</a:t>
            </a:r>
          </a:p>
          <a:p>
            <a:r>
              <a:rPr lang="en-US" dirty="0" smtClean="0"/>
              <a:t>•Never run a car in a garage that is attached to a house, even with the garage door open; always open the door to a detached garage to let in fresh air when you run a car inside</a:t>
            </a:r>
          </a:p>
          <a:p>
            <a:endParaRPr lang="en-US" dirty="0" smtClean="0"/>
          </a:p>
          <a:p>
            <a:r>
              <a:rPr lang="en-US" dirty="0" smtClean="0"/>
              <a:t>For more information visit the National Safety Council Carbon Monoxide Fact page https://www.nsc.org/home-safety/safety-topics/other-poisons/carbon-monoxide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20</a:t>
            </a:fld>
            <a:endParaRPr lang="en-US"/>
          </a:p>
        </p:txBody>
      </p:sp>
    </p:spTree>
    <p:extLst>
      <p:ext uri="{BB962C8B-B14F-4D97-AF65-F5344CB8AC3E}">
        <p14:creationId xmlns:p14="http://schemas.microsoft.com/office/powerpoint/2010/main" val="4058596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Carbon monoxide is an odorless, colorless gas that often goes undetected, striking victims caught off guard or in their sleep. This "invisible killer" is produced by burning fuel in cars or trucks, small engines, stoves, lanterns, grills, fireplaces, gas ranges, portable generators or furnaces. When the gas builds up in enclosed spaces, people or animals who breathe it can be poisoned. Ventilation does not guarantee safety.</a:t>
            </a:r>
          </a:p>
          <a:p>
            <a:endParaRPr lang="en-US" dirty="0" smtClean="0"/>
          </a:p>
          <a:p>
            <a:r>
              <a:rPr lang="en-US" dirty="0" smtClean="0"/>
              <a:t>For more information visit the National Safety Council Carbon Monoxide Fact page https://www.nsc.org/home-safety/safety-topics/other-poisons/carbon-monoxide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21</a:t>
            </a:fld>
            <a:endParaRPr lang="en-US"/>
          </a:p>
        </p:txBody>
      </p:sp>
    </p:spTree>
    <p:extLst>
      <p:ext uri="{BB962C8B-B14F-4D97-AF65-F5344CB8AC3E}">
        <p14:creationId xmlns:p14="http://schemas.microsoft.com/office/powerpoint/2010/main" val="3833679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foodsafety.gov website (https://www.foodsafety.gov/) from the U.S. Department of Health and Human Services provides some valuable holiday food safety tips.</a:t>
            </a:r>
            <a:r>
              <a:rPr lang="en-US" baseline="0" dirty="0" smtClean="0"/>
              <a:t>  </a:t>
            </a:r>
          </a:p>
          <a:p>
            <a:endParaRPr lang="en-US" baseline="0" dirty="0" smtClean="0"/>
          </a:p>
          <a:p>
            <a:r>
              <a:rPr lang="en-US" baseline="0" dirty="0" smtClean="0"/>
              <a:t>Holiday Food Safety Video: https://www.youtube.com/watch?v=fH9ASI5zVEk&amp;feature=youtu.be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22</a:t>
            </a:fld>
            <a:endParaRPr lang="en-US"/>
          </a:p>
        </p:txBody>
      </p:sp>
    </p:spTree>
    <p:extLst>
      <p:ext uri="{BB962C8B-B14F-4D97-AF65-F5344CB8AC3E}">
        <p14:creationId xmlns:p14="http://schemas.microsoft.com/office/powerpoint/2010/main" val="245608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For those who prefer fried turkey to seek out professional establishments or consider using an oil-less turkey fryer. If you must fry your own turkey, follow all U.S. Fire Administration turkey fryer guidelines. </a:t>
            </a:r>
          </a:p>
          <a:p>
            <a:endParaRPr lang="en-US" dirty="0" smtClean="0"/>
          </a:p>
          <a:p>
            <a:r>
              <a:rPr lang="en-US" dirty="0" smtClean="0"/>
              <a:t>https://www.usfa.fema.gov/downloads/pdf/publications/turkey_fryers_flyer.pdf</a:t>
            </a:r>
          </a:p>
          <a:p>
            <a:endParaRPr lang="en-US" dirty="0" smtClean="0"/>
          </a:p>
          <a:p>
            <a:r>
              <a:rPr lang="en-US" dirty="0" smtClean="0"/>
              <a:t>*</a:t>
            </a:r>
            <a:r>
              <a:rPr lang="en-US" baseline="0" dirty="0" smtClean="0"/>
              <a:t> </a:t>
            </a:r>
            <a:r>
              <a:rPr lang="en-US" dirty="0" smtClean="0"/>
              <a:t>Turkey fryers can easily tip over spilling hot oil across a large area. Use your turkey fryer only outdoors on a sturdy, level surface well away from things that can burn. Make sure to have a </a:t>
            </a:r>
            <a:r>
              <a:rPr lang="en-US" b="1" dirty="0" smtClean="0"/>
              <a:t>“3-foot kid- and pet-free zone” </a:t>
            </a:r>
            <a:r>
              <a:rPr lang="en-US" dirty="0" smtClean="0"/>
              <a:t>around your turkey fryer to protect against burn injuries.</a:t>
            </a:r>
          </a:p>
          <a:p>
            <a:r>
              <a:rPr lang="en-US" dirty="0" smtClean="0"/>
              <a:t>*</a:t>
            </a:r>
            <a:r>
              <a:rPr lang="en-US" baseline="0" dirty="0" smtClean="0"/>
              <a:t> </a:t>
            </a:r>
            <a:r>
              <a:rPr lang="en-US" dirty="0" smtClean="0"/>
              <a:t>An overfilled cooking pot will cause oil to spill over when the turkey is placed inside. Determine the correct amount of oil needed by first placing the turkey in the pot with water.</a:t>
            </a:r>
          </a:p>
          <a:p>
            <a:r>
              <a:rPr lang="en-US" dirty="0" smtClean="0"/>
              <a:t>*</a:t>
            </a:r>
            <a:r>
              <a:rPr lang="en-US" baseline="0" dirty="0" smtClean="0"/>
              <a:t> </a:t>
            </a:r>
            <a:r>
              <a:rPr lang="en-US" dirty="0" smtClean="0"/>
              <a:t>A partially frozen turkey will cause hot oil to splatter. Make sure your turkey is completely thawed before you fry it.</a:t>
            </a:r>
          </a:p>
          <a:p>
            <a:r>
              <a:rPr lang="en-US" dirty="0" smtClean="0"/>
              <a:t>*</a:t>
            </a:r>
            <a:r>
              <a:rPr lang="en-US" baseline="0" dirty="0" smtClean="0"/>
              <a:t> </a:t>
            </a:r>
            <a:r>
              <a:rPr lang="en-US" dirty="0" smtClean="0"/>
              <a:t>Turkey fryers can easily overheat and start a fire. Check the temperature often with a cooking thermometer so the oil won’t overheat.</a:t>
            </a:r>
          </a:p>
          <a:p>
            <a:r>
              <a:rPr lang="en-US" dirty="0" smtClean="0"/>
              <a:t>*</a:t>
            </a:r>
            <a:r>
              <a:rPr lang="en-US" baseline="0" dirty="0" smtClean="0"/>
              <a:t> </a:t>
            </a:r>
            <a:r>
              <a:rPr lang="en-US" dirty="0" smtClean="0"/>
              <a:t>The pot, lid and handles of a turkey fryer can get dangerously hot and cause burn injuries. Use long cooking gloves that protect hands and arms when you handle these items.</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23</a:t>
            </a:fld>
            <a:endParaRPr lang="en-US"/>
          </a:p>
        </p:txBody>
      </p:sp>
    </p:spTree>
    <p:extLst>
      <p:ext uri="{BB962C8B-B14F-4D97-AF65-F5344CB8AC3E}">
        <p14:creationId xmlns:p14="http://schemas.microsoft.com/office/powerpoint/2010/main" val="3009631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Decorating is one of the best ways to get in a holiday mood, but emergency rooms see thousands of injuries involving holiday decorating every season. </a:t>
            </a:r>
          </a:p>
          <a:p>
            <a:endParaRPr lang="en-US" dirty="0" smtClean="0"/>
          </a:p>
          <a:p>
            <a:r>
              <a:rPr lang="en-US" dirty="0" smtClean="0"/>
              <a:t>https://www.nsc.org/home-safety/tools-resources/seasonal-safety/winter/holiday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24</a:t>
            </a:fld>
            <a:endParaRPr lang="en-US"/>
          </a:p>
        </p:txBody>
      </p:sp>
    </p:spTree>
    <p:extLst>
      <p:ext uri="{BB962C8B-B14F-4D97-AF65-F5344CB8AC3E}">
        <p14:creationId xmlns:p14="http://schemas.microsoft.com/office/powerpoint/2010/main" val="2532399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Decorating is one of the best ways to get in a holiday mood, but emergency rooms see thousands of injuries involving holiday decorating every season. </a:t>
            </a:r>
          </a:p>
          <a:p>
            <a:endParaRPr lang="en-US" dirty="0" smtClean="0"/>
          </a:p>
          <a:p>
            <a:r>
              <a:rPr lang="en-US" dirty="0" smtClean="0"/>
              <a:t>https://www.nsc.org/home-safety/tools-resources/seasonal-safety/winter/holiday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25</a:t>
            </a:fld>
            <a:endParaRPr lang="en-US"/>
          </a:p>
        </p:txBody>
      </p:sp>
    </p:spTree>
    <p:extLst>
      <p:ext uri="{BB962C8B-B14F-4D97-AF65-F5344CB8AC3E}">
        <p14:creationId xmlns:p14="http://schemas.microsoft.com/office/powerpoint/2010/main" val="1766754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Gifts and toys should inspire joy, not cause injuries. More than a quarter of a million children were seriously injured in toy-related incidents in 2017. </a:t>
            </a:r>
          </a:p>
          <a:p>
            <a:endParaRPr lang="en-US" dirty="0" smtClean="0"/>
          </a:p>
          <a:p>
            <a:r>
              <a:rPr lang="en-US" dirty="0" smtClean="0"/>
              <a:t>https://www.nsc.org/home-safety/tools-resources/seasonal-safety/winter/holiday</a:t>
            </a:r>
          </a:p>
          <a:p>
            <a:endParaRPr lang="en-US" dirty="0" smtClean="0"/>
          </a:p>
          <a:p>
            <a:r>
              <a:rPr lang="en-US" dirty="0" smtClean="0"/>
              <a:t>To find out about holiday toy safety and recalls, check the U.S. Consumer Product Safety Commission website. https://www.cpsc.gov/Recalls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26</a:t>
            </a:fld>
            <a:endParaRPr lang="en-US"/>
          </a:p>
        </p:txBody>
      </p:sp>
    </p:spTree>
    <p:extLst>
      <p:ext uri="{BB962C8B-B14F-4D97-AF65-F5344CB8AC3E}">
        <p14:creationId xmlns:p14="http://schemas.microsoft.com/office/powerpoint/2010/main" val="2065395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https://orthoinfo.aaos.org/en/staying-healthy/winter-sports-injury-prevention</a:t>
            </a:r>
            <a:r>
              <a:rPr lang="en-US" dirty="0" smtClean="0">
                <a:hlinkClick r:id="rId3"/>
              </a:rPr>
              <a:t>/</a:t>
            </a:r>
            <a:endParaRPr lang="en-US" dirty="0" smtClean="0"/>
          </a:p>
          <a:p>
            <a:endParaRPr lang="en-US" dirty="0"/>
          </a:p>
          <a:p>
            <a:r>
              <a:rPr lang="en-US" dirty="0"/>
              <a:t>Common winter sports injuries include sprains, strains, dislocations, and fractures. Many of these injuries happen at the end of the day, when people overexert themselves to finish that one last run before the day's end. Most winter sports injuries can easily be prevented if participants prepare for their sport by keeping in good physical condition, staying alert, and stopping when they are tired or in pain.</a:t>
            </a:r>
          </a:p>
        </p:txBody>
      </p:sp>
      <p:sp>
        <p:nvSpPr>
          <p:cNvPr id="4" name="Slide Number Placeholder 3"/>
          <p:cNvSpPr>
            <a:spLocks noGrp="1"/>
          </p:cNvSpPr>
          <p:nvPr>
            <p:ph type="sldNum" sz="quarter" idx="10"/>
          </p:nvPr>
        </p:nvSpPr>
        <p:spPr/>
        <p:txBody>
          <a:bodyPr/>
          <a:lstStyle/>
          <a:p>
            <a:fld id="{BF1387E1-4EE7-4128-A3D8-A4DE5A897F00}" type="slidenum">
              <a:rPr lang="en-US" smtClean="0"/>
              <a:t>27</a:t>
            </a:fld>
            <a:endParaRPr lang="en-US"/>
          </a:p>
        </p:txBody>
      </p:sp>
    </p:spTree>
    <p:extLst>
      <p:ext uri="{BB962C8B-B14F-4D97-AF65-F5344CB8AC3E}">
        <p14:creationId xmlns:p14="http://schemas.microsoft.com/office/powerpoint/2010/main" val="64634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Additional tips include: </a:t>
            </a:r>
          </a:p>
          <a:p>
            <a:r>
              <a:rPr lang="en-US" dirty="0" smtClean="0"/>
              <a:t>•Look both ways and uphill before crossing a trail, merging or starting down a hill</a:t>
            </a:r>
          </a:p>
          <a:p>
            <a:r>
              <a:rPr lang="en-US" dirty="0" smtClean="0"/>
              <a:t>•Use skis with brakes or a snowboard with a leash to prevent runaway equipment</a:t>
            </a:r>
          </a:p>
          <a:p>
            <a:r>
              <a:rPr lang="en-US" dirty="0" smtClean="0"/>
              <a:t>•Never ski on closed runs or out of boundaries because these areas are not monitored and there is no way to know what the snow conditions are; a rogue skier could even cause an avalanche </a:t>
            </a:r>
          </a:p>
          <a:p>
            <a:pPr marL="171450" indent="-171450">
              <a:buFont typeface="Arial" panose="020B0604020202020204" pitchFamily="34" charset="0"/>
              <a:buChar char="•"/>
            </a:pPr>
            <a:r>
              <a:rPr lang="en-US" dirty="0" smtClean="0"/>
              <a:t>Drink plenty of water before, during and after activities</a:t>
            </a:r>
          </a:p>
          <a:p>
            <a:pPr marL="171450" indent="-171450">
              <a:buFont typeface="Arial" panose="020B0604020202020204" pitchFamily="34" charset="0"/>
              <a:buChar char="•"/>
            </a:pPr>
            <a:r>
              <a:rPr lang="en-US" dirty="0" smtClean="0"/>
              <a:t>Avoid participating in sports when you are in pain or exhausted</a:t>
            </a:r>
          </a:p>
          <a:p>
            <a:endParaRPr lang="en-US" dirty="0" smtClean="0"/>
          </a:p>
        </p:txBody>
      </p:sp>
      <p:sp>
        <p:nvSpPr>
          <p:cNvPr id="4" name="Slide Number Placeholder 3"/>
          <p:cNvSpPr>
            <a:spLocks noGrp="1"/>
          </p:cNvSpPr>
          <p:nvPr>
            <p:ph type="sldNum" sz="quarter" idx="10"/>
          </p:nvPr>
        </p:nvSpPr>
        <p:spPr/>
        <p:txBody>
          <a:bodyPr/>
          <a:lstStyle/>
          <a:p>
            <a:fld id="{BF1387E1-4EE7-4128-A3D8-A4DE5A897F00}" type="slidenum">
              <a:rPr lang="en-US" smtClean="0"/>
              <a:t>28</a:t>
            </a:fld>
            <a:endParaRPr lang="en-US"/>
          </a:p>
        </p:txBody>
      </p:sp>
    </p:spTree>
    <p:extLst>
      <p:ext uri="{BB962C8B-B14F-4D97-AF65-F5344CB8AC3E}">
        <p14:creationId xmlns:p14="http://schemas.microsoft.com/office/powerpoint/2010/main" val="1689102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Additional tips include: </a:t>
            </a:r>
          </a:p>
          <a:p>
            <a:r>
              <a:rPr lang="en-US" dirty="0" smtClean="0"/>
              <a:t>•Look both ways and uphill before crossing a trail, merging or starting down a hill</a:t>
            </a:r>
          </a:p>
          <a:p>
            <a:r>
              <a:rPr lang="en-US" dirty="0" smtClean="0"/>
              <a:t>•Use skis with brakes or a snowboard with a leash to prevent runaway equipment</a:t>
            </a:r>
          </a:p>
          <a:p>
            <a:r>
              <a:rPr lang="en-US" dirty="0" smtClean="0"/>
              <a:t>•Never ski on closed runs or out of boundaries because these areas are not monitored and there is no way to know what the snow conditions are; a rogue skier could even cause an avalanche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29</a:t>
            </a:fld>
            <a:endParaRPr lang="en-US"/>
          </a:p>
        </p:txBody>
      </p:sp>
    </p:spTree>
    <p:extLst>
      <p:ext uri="{BB962C8B-B14F-4D97-AF65-F5344CB8AC3E}">
        <p14:creationId xmlns:p14="http://schemas.microsoft.com/office/powerpoint/2010/main" val="81166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Calendar Years 2015-2019 (5</a:t>
            </a:r>
            <a:r>
              <a:rPr lang="en-US" baseline="0" dirty="0" smtClean="0"/>
              <a:t> Year totals)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1387E1-4EE7-4128-A3D8-A4DE5A897F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9657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30</a:t>
            </a:fld>
            <a:endParaRPr lang="en-US"/>
          </a:p>
        </p:txBody>
      </p:sp>
    </p:spTree>
    <p:extLst>
      <p:ext uri="{BB962C8B-B14F-4D97-AF65-F5344CB8AC3E}">
        <p14:creationId xmlns:p14="http://schemas.microsoft.com/office/powerpoint/2010/main" val="3048667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a:t>
            </a:r>
            <a:r>
              <a:rPr lang="en-US" baseline="0" dirty="0" smtClean="0"/>
              <a:t> let’s not forget about </a:t>
            </a:r>
            <a:r>
              <a:rPr lang="en-US" b="1" baseline="0" dirty="0" smtClean="0"/>
              <a:t>snow blowers tips</a:t>
            </a:r>
            <a:r>
              <a:rPr lang="en-US" baseline="0" dirty="0" smtClean="0"/>
              <a:t>! </a:t>
            </a:r>
            <a:endParaRPr lang="en-US" dirty="0" smtClean="0"/>
          </a:p>
          <a:p>
            <a:r>
              <a:rPr lang="en-US" dirty="0" smtClean="0"/>
              <a:t>In addition to possible heart strain from pushing a heavy snow blower, be safe with tips from the American Academy of Orthopedic Surgeons, including: </a:t>
            </a:r>
          </a:p>
          <a:p>
            <a:r>
              <a:rPr lang="en-US" dirty="0" smtClean="0"/>
              <a:t>•If the blower jams, turn it off</a:t>
            </a:r>
          </a:p>
          <a:p>
            <a:r>
              <a:rPr lang="en-US" dirty="0" smtClean="0"/>
              <a:t>•Keep your hands away from the moving parts</a:t>
            </a:r>
          </a:p>
          <a:p>
            <a:r>
              <a:rPr lang="en-US" dirty="0" smtClean="0"/>
              <a:t>•Be aware of the carbon monoxide risk of running a snow blower in an enclosed space</a:t>
            </a:r>
          </a:p>
          <a:p>
            <a:r>
              <a:rPr lang="en-US" dirty="0" smtClean="0"/>
              <a:t>•Add fuel outdoors, before starting, and never add fuel when it is running</a:t>
            </a:r>
          </a:p>
          <a:p>
            <a:r>
              <a:rPr lang="en-US" dirty="0" smtClean="0"/>
              <a:t>•Never leave it unattended when it is running</a:t>
            </a:r>
          </a:p>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31</a:t>
            </a:fld>
            <a:endParaRPr lang="en-US"/>
          </a:p>
        </p:txBody>
      </p:sp>
    </p:spTree>
    <p:extLst>
      <p:ext uri="{BB962C8B-B14F-4D97-AF65-F5344CB8AC3E}">
        <p14:creationId xmlns:p14="http://schemas.microsoft.com/office/powerpoint/2010/main" val="1663346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suspect frostbite: </a:t>
            </a:r>
          </a:p>
          <a:p>
            <a:r>
              <a:rPr lang="en-US" dirty="0" smtClean="0"/>
              <a:t>•Move the victim out of the cold and into a warm place</a:t>
            </a:r>
          </a:p>
          <a:p>
            <a:r>
              <a:rPr lang="en-US" dirty="0" smtClean="0"/>
              <a:t>•Remove wet clothing and constricting items</a:t>
            </a:r>
          </a:p>
          <a:p>
            <a:r>
              <a:rPr lang="en-US" dirty="0" smtClean="0"/>
              <a:t>•Protect between ﬁngers and toes with dry gauze</a:t>
            </a:r>
          </a:p>
          <a:p>
            <a:r>
              <a:rPr lang="en-US" dirty="0" smtClean="0"/>
              <a:t>•Seek medical attention as soon as possible</a:t>
            </a:r>
          </a:p>
          <a:p>
            <a:r>
              <a:rPr lang="en-US" dirty="0" smtClean="0"/>
              <a:t>•Warm the frostbitten area in lukewarm water (99 to 104 degrees) for 20 to 30 minutes only if medical care will be delayed and if there is no danger of the skin refreezing </a:t>
            </a:r>
          </a:p>
          <a:p>
            <a:r>
              <a:rPr lang="en-US" dirty="0" smtClean="0"/>
              <a:t>•Do not use chemical warmers directly on frostbitten tissue</a:t>
            </a:r>
          </a:p>
          <a:p>
            <a:r>
              <a:rPr lang="en-US" dirty="0" smtClean="0"/>
              <a:t>•Protect and elevate the frostbitten area</a:t>
            </a:r>
          </a:p>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32</a:t>
            </a:fld>
            <a:endParaRPr lang="en-US"/>
          </a:p>
        </p:txBody>
      </p:sp>
    </p:spTree>
    <p:extLst>
      <p:ext uri="{BB962C8B-B14F-4D97-AF65-F5344CB8AC3E}">
        <p14:creationId xmlns:p14="http://schemas.microsoft.com/office/powerpoint/2010/main" val="2411452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suspect frostbite: </a:t>
            </a:r>
          </a:p>
          <a:p>
            <a:r>
              <a:rPr lang="en-US" dirty="0" smtClean="0"/>
              <a:t>•Move the victim out of the cold and into a warm place</a:t>
            </a:r>
          </a:p>
          <a:p>
            <a:r>
              <a:rPr lang="en-US" dirty="0" smtClean="0"/>
              <a:t>•Remove wet clothing and constricting items</a:t>
            </a:r>
          </a:p>
          <a:p>
            <a:r>
              <a:rPr lang="en-US" dirty="0" smtClean="0"/>
              <a:t>•Protect between ﬁngers and toes with dry gauze</a:t>
            </a:r>
          </a:p>
          <a:p>
            <a:r>
              <a:rPr lang="en-US" dirty="0" smtClean="0"/>
              <a:t>•Seek medical attention as soon as possible</a:t>
            </a:r>
          </a:p>
          <a:p>
            <a:r>
              <a:rPr lang="en-US" dirty="0" smtClean="0"/>
              <a:t>•Warm the frostbitten area in lukewarm water (99 to 104 degrees) for 20 to 30 minutes only if medical care will be delayed and if there is no danger of the skin refreezing </a:t>
            </a:r>
          </a:p>
          <a:p>
            <a:r>
              <a:rPr lang="en-US" dirty="0" smtClean="0"/>
              <a:t>•Do not use chemical warmers directly on frostbitten tissue</a:t>
            </a:r>
          </a:p>
          <a:p>
            <a:r>
              <a:rPr lang="en-US" dirty="0" smtClean="0"/>
              <a:t>•Protect and elevate the frostbitten area</a:t>
            </a:r>
          </a:p>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33</a:t>
            </a:fld>
            <a:endParaRPr lang="en-US"/>
          </a:p>
        </p:txBody>
      </p:sp>
    </p:spTree>
    <p:extLst>
      <p:ext uri="{BB962C8B-B14F-4D97-AF65-F5344CB8AC3E}">
        <p14:creationId xmlns:p14="http://schemas.microsoft.com/office/powerpoint/2010/main" val="2109876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encounter someone suffering from hypothermia: </a:t>
            </a:r>
          </a:p>
          <a:p>
            <a:r>
              <a:rPr lang="en-US" dirty="0" smtClean="0"/>
              <a:t>•Check responsiveness and breathing, and call 911; except in mild cases, the victim needs immediate medical care</a:t>
            </a:r>
          </a:p>
          <a:p>
            <a:r>
              <a:rPr lang="en-US" dirty="0" smtClean="0"/>
              <a:t>•Provide CPR if unresponsive and not breathing normally</a:t>
            </a:r>
          </a:p>
          <a:p>
            <a:r>
              <a:rPr lang="en-US" dirty="0" smtClean="0"/>
              <a:t>•Quickly move the victim out of the cold </a:t>
            </a:r>
          </a:p>
          <a:p>
            <a:r>
              <a:rPr lang="en-US" dirty="0" smtClean="0"/>
              <a:t>•Remove wet clothing.</a:t>
            </a:r>
          </a:p>
          <a:p>
            <a:r>
              <a:rPr lang="en-US" dirty="0" smtClean="0"/>
              <a:t>•Warm the victim with blankets or warm clothing</a:t>
            </a:r>
          </a:p>
          <a:p>
            <a:r>
              <a:rPr lang="en-US" dirty="0" smtClean="0"/>
              <a:t>•Only if the victim is far from medical care, use active rewarming by putting the victim near a heat source and putting warm (but not hot) water in containers against the skin</a:t>
            </a:r>
          </a:p>
          <a:p>
            <a:r>
              <a:rPr lang="en-US" dirty="0" smtClean="0"/>
              <a:t>•Do not rub or massage the victim’s skin</a:t>
            </a:r>
          </a:p>
          <a:p>
            <a:r>
              <a:rPr lang="en-US" dirty="0" smtClean="0"/>
              <a:t>•Be very gentle when handling the victim</a:t>
            </a:r>
          </a:p>
          <a:p>
            <a:r>
              <a:rPr lang="en-US" dirty="0" smtClean="0"/>
              <a:t>•Give warm (not hot) drinks to an alert victim who can easily swallow, but do not give alcohol or caffeine</a:t>
            </a:r>
          </a:p>
          <a:p>
            <a:endParaRPr lang="en-US" dirty="0" smtClean="0"/>
          </a:p>
          <a:p>
            <a:r>
              <a:rPr lang="en-US" dirty="0" smtClean="0"/>
              <a:t>These steps are not a substitute for proper medical care. Be sure to seek medical attention for frostbite and hypothermia as soon as possible</a:t>
            </a:r>
          </a:p>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34</a:t>
            </a:fld>
            <a:endParaRPr lang="en-US"/>
          </a:p>
        </p:txBody>
      </p:sp>
    </p:spTree>
    <p:extLst>
      <p:ext uri="{BB962C8B-B14F-4D97-AF65-F5344CB8AC3E}">
        <p14:creationId xmlns:p14="http://schemas.microsoft.com/office/powerpoint/2010/main" val="2243722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The Naval Safety Center (NAVSAFECEN) located in Norfolk, Va. provides resources and guidance to develop a Navy safety culture in which everyone is trained and motivated to manage risk, and to ensure combat readiness of our forces and the Navy’s global warfighting abilities. </a:t>
            </a:r>
          </a:p>
          <a:p>
            <a:r>
              <a:rPr lang="en-US" baseline="0" dirty="0" smtClean="0"/>
              <a:t>Services provided include: policy, doctrine and guidance; safety surveys and assessment visits, training and education, multimedia products, marketing and outreach campaigns, and recognition and awards programs. </a:t>
            </a:r>
          </a:p>
          <a:p>
            <a:r>
              <a:rPr lang="en-US" baseline="0" dirty="0" smtClean="0"/>
              <a:t>Our award-winning magazines current and archived can be found at https://safety.navylive.dodlive.mil </a:t>
            </a:r>
          </a:p>
        </p:txBody>
      </p:sp>
      <p:sp>
        <p:nvSpPr>
          <p:cNvPr id="4" name="Slide Number Placeholder 3"/>
          <p:cNvSpPr>
            <a:spLocks noGrp="1"/>
          </p:cNvSpPr>
          <p:nvPr>
            <p:ph type="sldNum" sz="quarter" idx="10"/>
          </p:nvPr>
        </p:nvSpPr>
        <p:spPr/>
        <p:txBody>
          <a:bodyPr/>
          <a:lstStyle/>
          <a:p>
            <a:fld id="{BF1387E1-4EE7-4128-A3D8-A4DE5A897F00}" type="slidenum">
              <a:rPr lang="en-US" smtClean="0"/>
              <a:t>35</a:t>
            </a:fld>
            <a:endParaRPr lang="en-US"/>
          </a:p>
        </p:txBody>
      </p:sp>
    </p:spTree>
    <p:extLst>
      <p:ext uri="{BB962C8B-B14F-4D97-AF65-F5344CB8AC3E}">
        <p14:creationId xmlns:p14="http://schemas.microsoft.com/office/powerpoint/2010/main" val="583203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The Naval Safety Center (NAVSAFECEN) located in Norfolk, Va. provides resources and guidance to develop a Navy safety culture in which everyone is trained and motivated to manage risk, and to ensure combat readiness of our forces and the Navy’s global warfighting abilities. </a:t>
            </a:r>
          </a:p>
          <a:p>
            <a:r>
              <a:rPr lang="en-US" baseline="0" dirty="0" smtClean="0"/>
              <a:t>Services provided include: policy, doctrine and guidance; safety surveys and assessment visits, training and education, multimedia products, marketing and outreach campaigns, and recognition and awards programs. </a:t>
            </a:r>
          </a:p>
          <a:p>
            <a:r>
              <a:rPr lang="en-US" baseline="0" dirty="0" smtClean="0"/>
              <a:t>Our award-winning magazines current and archived can be found at https://safety.navylive.dodlive.mil </a:t>
            </a:r>
          </a:p>
        </p:txBody>
      </p:sp>
      <p:sp>
        <p:nvSpPr>
          <p:cNvPr id="4" name="Slide Number Placeholder 3"/>
          <p:cNvSpPr>
            <a:spLocks noGrp="1"/>
          </p:cNvSpPr>
          <p:nvPr>
            <p:ph type="sldNum" sz="quarter" idx="10"/>
          </p:nvPr>
        </p:nvSpPr>
        <p:spPr/>
        <p:txBody>
          <a:bodyPr/>
          <a:lstStyle/>
          <a:p>
            <a:fld id="{BF1387E1-4EE7-4128-A3D8-A4DE5A897F00}" type="slidenum">
              <a:rPr lang="en-US" smtClean="0"/>
              <a:t>36</a:t>
            </a:fld>
            <a:endParaRPr lang="en-US"/>
          </a:p>
        </p:txBody>
      </p:sp>
    </p:spTree>
    <p:extLst>
      <p:ext uri="{BB962C8B-B14F-4D97-AF65-F5344CB8AC3E}">
        <p14:creationId xmlns:p14="http://schemas.microsoft.com/office/powerpoint/2010/main" val="2278682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You can find us</a:t>
            </a:r>
            <a:r>
              <a:rPr lang="en-US" baseline="0" dirty="0" smtClean="0"/>
              <a:t> at the following: </a:t>
            </a:r>
          </a:p>
          <a:p>
            <a:endParaRPr lang="en-US" baseline="0" dirty="0" smtClean="0"/>
          </a:p>
          <a:p>
            <a:r>
              <a:rPr lang="en-US" baseline="0" dirty="0" smtClean="0"/>
              <a:t>Website: www.navalsafetycenter.navy.mil</a:t>
            </a:r>
          </a:p>
          <a:p>
            <a:r>
              <a:rPr lang="en-US" baseline="0" dirty="0" smtClean="0"/>
              <a:t>Facebook: https://www.facebook.com/NavalSafetyCenter</a:t>
            </a:r>
          </a:p>
          <a:p>
            <a:r>
              <a:rPr lang="en-US" baseline="0" dirty="0" smtClean="0"/>
              <a:t>Instagram: </a:t>
            </a:r>
          </a:p>
          <a:p>
            <a:r>
              <a:rPr lang="en-US" baseline="0" dirty="0" smtClean="0"/>
              <a:t>Twitter: https://twitter.com/NSC_Updates</a:t>
            </a:r>
          </a:p>
          <a:p>
            <a:r>
              <a:rPr lang="en-US" baseline="0" dirty="0" err="1" smtClean="0"/>
              <a:t>Issuu</a:t>
            </a:r>
            <a:r>
              <a:rPr lang="en-US" baseline="0" smtClean="0"/>
              <a:t>: https://issuu.com/navalsafetycenter.com/stacks</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37</a:t>
            </a:fld>
            <a:endParaRPr lang="en-US"/>
          </a:p>
        </p:txBody>
      </p:sp>
    </p:spTree>
    <p:extLst>
      <p:ext uri="{BB962C8B-B14F-4D97-AF65-F5344CB8AC3E}">
        <p14:creationId xmlns:p14="http://schemas.microsoft.com/office/powerpoint/2010/main" val="354247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a:t>
            </a:r>
            <a:r>
              <a:rPr lang="en-US" baseline="0" dirty="0" smtClean="0"/>
              <a:t> does this breakdown? Are we doing better? Worse? </a:t>
            </a:r>
          </a:p>
          <a:p>
            <a:r>
              <a:rPr lang="en-US" baseline="0" dirty="0" smtClean="0"/>
              <a:t>The Naval Safety Center welcomes and appreciates any fleet feedback or informal analysis with regards to fleet trends, data, and causal factors. </a:t>
            </a:r>
          </a:p>
          <a:p>
            <a:r>
              <a:rPr lang="en-US" baseline="0" dirty="0" smtClean="0"/>
              <a:t>What could be driving these numbers? What can we do as a service to improve? </a:t>
            </a:r>
          </a:p>
          <a:p>
            <a:r>
              <a:rPr lang="en-US" baseline="0" dirty="0" smtClean="0"/>
              <a:t>These stats are from the full five Calendar Years 2015-2019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1387E1-4EE7-4128-A3D8-A4DE5A897F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11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a:t>
            </a:r>
            <a:r>
              <a:rPr lang="en-US" baseline="0" dirty="0" smtClean="0"/>
              <a:t> does this breakdown? Are we doing better? Worse? </a:t>
            </a:r>
          </a:p>
          <a:p>
            <a:r>
              <a:rPr lang="en-US" baseline="0" dirty="0" smtClean="0"/>
              <a:t>The Naval Safety Center welcomes and appreciates any fleet feedback or informal analysis with regards to fleet trends, data, and causal factors. </a:t>
            </a:r>
          </a:p>
          <a:p>
            <a:r>
              <a:rPr lang="en-US" baseline="0" dirty="0" smtClean="0"/>
              <a:t>What could be driving these numbers? What can we do as a service to improve? </a:t>
            </a:r>
          </a:p>
          <a:p>
            <a:r>
              <a:rPr lang="en-US" baseline="0" dirty="0" smtClean="0"/>
              <a:t>These stats are from the full five Calendar Years 2015-2019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1387E1-4EE7-4128-A3D8-A4DE5A897F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254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 prevent tragedies due to distracted driving, motorists are urged to:</a:t>
            </a:r>
          </a:p>
          <a:p>
            <a:r>
              <a:rPr lang="en-US" dirty="0" smtClean="0"/>
              <a:t> •Turn off electronic devices and put them out of reach before starting to drive.</a:t>
            </a:r>
          </a:p>
          <a:p>
            <a:r>
              <a:rPr lang="en-US" dirty="0" smtClean="0"/>
              <a:t> •Be good role models for young drivers and set a good example. Talk with your teens about responsible driving.</a:t>
            </a:r>
          </a:p>
          <a:p>
            <a:r>
              <a:rPr lang="en-US" dirty="0" smtClean="0"/>
              <a:t> •Speak up when you are a passenger and your driver uses an electronic device while driving. Offer to make the call for the driver, so his or her full attention stays on the driving task.</a:t>
            </a:r>
          </a:p>
          <a:p>
            <a:r>
              <a:rPr lang="en-US" dirty="0" smtClean="0"/>
              <a:t> •Always wear your seat belt. Seat belts are the best defense against unsafe drivers.</a:t>
            </a:r>
          </a:p>
          <a:p>
            <a:endParaRPr lang="en-US" dirty="0" smtClean="0"/>
          </a:p>
          <a:p>
            <a:r>
              <a:rPr lang="en-US" dirty="0"/>
              <a:t>Handheld Cellphone Use: 22 states, D.C., Puerto Rico, Guam and the U.S. Virgin Islands prohibit all drivers from using handheld cellphones while driving. All are primary enforcement laws — an officer may cite a driver for using a handheld cellphone without any other traffic offense taking place.</a:t>
            </a:r>
          </a:p>
          <a:p>
            <a:r>
              <a:rPr lang="en-US" dirty="0" smtClean="0"/>
              <a:t>All </a:t>
            </a:r>
            <a:r>
              <a:rPr lang="en-US" dirty="0"/>
              <a:t>Cellphone Use: No state bans all cellphone use for all drivers, but 37 states and D.C. ban all cellphone use by novice drivers, and 23 states and D.C. prohibit it for school bus drivers.</a:t>
            </a:r>
          </a:p>
          <a:p>
            <a:r>
              <a:rPr lang="en-US" dirty="0" smtClean="0"/>
              <a:t>Text </a:t>
            </a:r>
            <a:r>
              <a:rPr lang="en-US" dirty="0"/>
              <a:t>Messaging: Washington was the first state to pass a texting ban in 2007. Currently, 48 states, D.C., Puerto Rico, Guam and the U.S. Virgin Islands ban text messaging for all drivers. All but three have primary enforcement. Of the two states without an all-driver texting ban, one prohibits text messaging by novice drivers.</a:t>
            </a:r>
          </a:p>
          <a:p>
            <a:endParaRPr lang="en-US" dirty="0" smtClean="0"/>
          </a:p>
          <a:p>
            <a:endParaRPr lang="en-US" dirty="0" smtClean="0"/>
          </a:p>
          <a:p>
            <a:r>
              <a:rPr lang="en-US" dirty="0" smtClean="0"/>
              <a:t>Sources: https://www.nhtsa.gov/risky-driving/distracted-driving </a:t>
            </a:r>
          </a:p>
          <a:p>
            <a:r>
              <a:rPr lang="en-US" dirty="0">
                <a:hlinkClick r:id="rId3"/>
              </a:rPr>
              <a:t>https://</a:t>
            </a:r>
            <a:r>
              <a:rPr lang="en-US" dirty="0" smtClean="0">
                <a:hlinkClick r:id="rId3"/>
              </a:rPr>
              <a:t>www.ghsa.org/index.php/state-laws/issues/distracted%20driving</a:t>
            </a:r>
            <a:r>
              <a:rPr lang="en-US" dirty="0" smtClean="0"/>
              <a:t>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6</a:t>
            </a:fld>
            <a:endParaRPr lang="en-US"/>
          </a:p>
        </p:txBody>
      </p:sp>
    </p:spTree>
    <p:extLst>
      <p:ext uri="{BB962C8B-B14F-4D97-AF65-F5344CB8AC3E}">
        <p14:creationId xmlns:p14="http://schemas.microsoft.com/office/powerpoint/2010/main" val="277544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Eight percent of fatal crashes, 15 percent of injury crashes,</a:t>
            </a:r>
          </a:p>
          <a:p>
            <a:r>
              <a:rPr lang="en-US" dirty="0"/>
              <a:t>and 14 percent of all police-reported motor vehicle traffic</a:t>
            </a:r>
          </a:p>
          <a:p>
            <a:r>
              <a:rPr lang="en-US" dirty="0"/>
              <a:t>crashes in 2018 were reported as distraction-affected</a:t>
            </a:r>
          </a:p>
          <a:p>
            <a:r>
              <a:rPr lang="en-US" dirty="0"/>
              <a:t>crashes.</a:t>
            </a:r>
          </a:p>
          <a:p>
            <a:r>
              <a:rPr lang="en-US" dirty="0"/>
              <a:t>■ In 2018 there were 2,841 people killed and an estimated</a:t>
            </a:r>
          </a:p>
          <a:p>
            <a:r>
              <a:rPr lang="en-US" dirty="0"/>
              <a:t>additional 400,000 people injured in motor vehicle crashes</a:t>
            </a:r>
          </a:p>
          <a:p>
            <a:r>
              <a:rPr lang="en-US" dirty="0"/>
              <a:t>involving distracted drivers.</a:t>
            </a:r>
          </a:p>
          <a:p>
            <a:r>
              <a:rPr lang="en-US" dirty="0"/>
              <a:t>■ Five percent of all drivers involved in fatal crashes were</a:t>
            </a:r>
          </a:p>
          <a:p>
            <a:r>
              <a:rPr lang="en-US" dirty="0"/>
              <a:t>reported as distracted at the time of the crashes. Eight percent</a:t>
            </a:r>
          </a:p>
          <a:p>
            <a:r>
              <a:rPr lang="en-US" dirty="0"/>
              <a:t>of drivers 15 to 19 years old involved in fatal crashes</a:t>
            </a:r>
          </a:p>
          <a:p>
            <a:r>
              <a:rPr lang="en-US" dirty="0"/>
              <a:t>were reported as distracted. This age group has the largest</a:t>
            </a:r>
          </a:p>
          <a:p>
            <a:r>
              <a:rPr lang="en-US" dirty="0"/>
              <a:t>proportion of drivers who were distracted at the time of the</a:t>
            </a:r>
          </a:p>
          <a:p>
            <a:r>
              <a:rPr lang="en-US" dirty="0"/>
              <a:t>fatal crashes.</a:t>
            </a:r>
          </a:p>
          <a:p>
            <a:r>
              <a:rPr lang="en-US" dirty="0"/>
              <a:t>■ In 2018 there were 506 </a:t>
            </a:r>
            <a:r>
              <a:rPr lang="en-US" dirty="0" err="1"/>
              <a:t>nonoccupants</a:t>
            </a:r>
            <a:r>
              <a:rPr lang="en-US" dirty="0"/>
              <a:t> (pedestrians, </a:t>
            </a:r>
            <a:r>
              <a:rPr lang="en-US" dirty="0" err="1"/>
              <a:t>pedalcyclists</a:t>
            </a:r>
            <a:r>
              <a:rPr lang="en-US" dirty="0"/>
              <a:t>,</a:t>
            </a:r>
          </a:p>
          <a:p>
            <a:r>
              <a:rPr lang="en-US" dirty="0"/>
              <a:t>and others) killed in distraction-affected crashes</a:t>
            </a:r>
            <a:r>
              <a:rPr lang="en-US" dirty="0" smtClean="0"/>
              <a:t>.</a:t>
            </a:r>
          </a:p>
          <a:p>
            <a:endParaRPr lang="en-US" dirty="0" smtClean="0"/>
          </a:p>
          <a:p>
            <a:r>
              <a:rPr lang="en-US" dirty="0" smtClean="0"/>
              <a:t>Sources: </a:t>
            </a:r>
            <a:r>
              <a:rPr lang="en-US" dirty="0">
                <a:hlinkClick r:id="rId3"/>
              </a:rPr>
              <a:t>https://</a:t>
            </a:r>
            <a:r>
              <a:rPr lang="en-US" dirty="0" smtClean="0">
                <a:hlinkClick r:id="rId3"/>
              </a:rPr>
              <a:t>crashstats.nhtsa.dot.gov/Api/Public/ViewPublication/812926</a:t>
            </a:r>
            <a:endParaRPr lang="en-US" dirty="0" smtClean="0"/>
          </a:p>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7</a:t>
            </a:fld>
            <a:endParaRPr lang="en-US"/>
          </a:p>
        </p:txBody>
      </p:sp>
    </p:spTree>
    <p:extLst>
      <p:ext uri="{BB962C8B-B14F-4D97-AF65-F5344CB8AC3E}">
        <p14:creationId xmlns:p14="http://schemas.microsoft.com/office/powerpoint/2010/main" val="217389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 matter how much a person drinks, or how it appears they can "hold their liquor," no one should drive after drinking, because they put others at risk every time they settle into a car. If you don't drink and drive, you just might save a life.</a:t>
            </a:r>
          </a:p>
          <a:p>
            <a:r>
              <a:rPr lang="en-US" dirty="0" smtClean="0"/>
              <a:t>Despite all the common myths for how to sober up, the only true one is TIME. </a:t>
            </a:r>
          </a:p>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8</a:t>
            </a:fld>
            <a:endParaRPr lang="en-US"/>
          </a:p>
        </p:txBody>
      </p:sp>
    </p:spTree>
    <p:extLst>
      <p:ext uri="{BB962C8B-B14F-4D97-AF65-F5344CB8AC3E}">
        <p14:creationId xmlns:p14="http://schemas.microsoft.com/office/powerpoint/2010/main" val="425655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Alcohol is a substance that reduces the function of the brain, impairing thinking, reasoning and muscle coordination. All these abilities are essential to operating a vehicle safely.</a:t>
            </a:r>
          </a:p>
          <a:p>
            <a:r>
              <a:rPr lang="en-US" dirty="0" smtClean="0"/>
              <a:t> </a:t>
            </a:r>
          </a:p>
          <a:p>
            <a:r>
              <a:rPr lang="en-US" dirty="0" smtClean="0"/>
              <a:t>As alcohol levels rise in a person’s system, the negative effects on the central nervous system increase, too. Alcohol is absorbed directly through the walls of the stomach and small intestine. Then it passes into the bloodstream where it accumulates until it is metabolized by the liver. Alcohol level is measured by the weight of the alcohol in a certain volume of blood. This is called </a:t>
            </a:r>
            <a:r>
              <a:rPr lang="en-US" b="1" dirty="0" smtClean="0"/>
              <a:t>Blood Alcohol Concentration</a:t>
            </a:r>
            <a:r>
              <a:rPr lang="en-US" dirty="0" smtClean="0"/>
              <a:t>, or </a:t>
            </a:r>
            <a:r>
              <a:rPr lang="en-US" b="1" dirty="0" smtClean="0"/>
              <a:t>BAC</a:t>
            </a:r>
            <a:r>
              <a:rPr lang="en-US" dirty="0" smtClean="0"/>
              <a:t>. </a:t>
            </a:r>
            <a:r>
              <a:rPr lang="en-US" b="1" dirty="0" smtClean="0"/>
              <a:t>At a BAC of .08 grams of alcohol per deciliter (g/</a:t>
            </a:r>
            <a:r>
              <a:rPr lang="en-US" b="1" dirty="0" err="1" smtClean="0"/>
              <a:t>dL</a:t>
            </a:r>
            <a:r>
              <a:rPr lang="en-US" b="1" dirty="0" smtClean="0"/>
              <a:t>) of blood, crash risk increases exponentially</a:t>
            </a:r>
            <a:r>
              <a:rPr lang="en-US" dirty="0" smtClean="0"/>
              <a:t>. Because of this risk, it’s illegal in all 50 States, the District of Columbia and Puerto Rico to drive with a BAC of .08 or higher. However, even a small amount of alcohol can affect driving ability. </a:t>
            </a:r>
          </a:p>
          <a:p>
            <a:r>
              <a:rPr lang="en-US" dirty="0"/>
              <a:t>Despite the fact that it’s illegal to drive drunk, one person was killed every 50 minutes in a drunk driving crash on our nation’s roads in 2018. That's a total of 10,511 people who died in alcohol-impaired driving crashes in one year</a:t>
            </a:r>
            <a:r>
              <a:rPr lang="en-US" dirty="0" smtClean="0"/>
              <a:t>.</a:t>
            </a:r>
          </a:p>
          <a:p>
            <a:r>
              <a:rPr lang="en-US" dirty="0" smtClean="0"/>
              <a:t>BAC is measured with a breathalyzer, a device that measures the amount of alcohol in a driver’s breath, or by a blood test.</a:t>
            </a:r>
          </a:p>
          <a:p>
            <a:endParaRPr lang="en-US" dirty="0" smtClean="0"/>
          </a:p>
          <a:p>
            <a:r>
              <a:rPr lang="en-US" dirty="0" smtClean="0"/>
              <a:t>https://www.nhtsa.gov/risky-driving/drunk-driving#resources </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9</a:t>
            </a:fld>
            <a:endParaRPr lang="en-US"/>
          </a:p>
        </p:txBody>
      </p:sp>
    </p:spTree>
    <p:extLst>
      <p:ext uri="{BB962C8B-B14F-4D97-AF65-F5344CB8AC3E}">
        <p14:creationId xmlns:p14="http://schemas.microsoft.com/office/powerpoint/2010/main" val="903582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9303" y="1600202"/>
            <a:ext cx="8331200" cy="2680127"/>
          </a:xfrm>
          <a:noFill/>
          <a:effectLst>
            <a:softEdge rad="31750"/>
          </a:effectLst>
        </p:spPr>
        <p:txBody>
          <a:bodyPr anchor="b">
            <a:noAutofit/>
          </a:bodyPr>
          <a:lstStyle>
            <a:lvl1pPr>
              <a:defRPr sz="4051">
                <a:solidFill>
                  <a:schemeClr val="bg1"/>
                </a:solidFill>
              </a:defRPr>
            </a:lvl1pPr>
          </a:lstStyle>
          <a:p>
            <a:r>
              <a:rPr lang="en-US" smtClean="0"/>
              <a:t>Click to edit Master title style</a:t>
            </a:r>
            <a:endParaRPr dirty="0"/>
          </a:p>
        </p:txBody>
      </p:sp>
      <p:sp>
        <p:nvSpPr>
          <p:cNvPr id="3" name="Subtitle 2"/>
          <p:cNvSpPr>
            <a:spLocks noGrp="1"/>
          </p:cNvSpPr>
          <p:nvPr>
            <p:ph type="subTitle" idx="1"/>
          </p:nvPr>
        </p:nvSpPr>
        <p:spPr>
          <a:xfrm>
            <a:off x="2429301" y="4344917"/>
            <a:ext cx="7518400" cy="1116085"/>
          </a:xfrm>
        </p:spPr>
        <p:txBody>
          <a:bodyPr>
            <a:normAutofit/>
          </a:bodyPr>
          <a:lstStyle>
            <a:lvl1pPr marL="0" indent="0" algn="l">
              <a:spcBef>
                <a:spcPts val="0"/>
              </a:spcBef>
              <a:buNone/>
              <a:defRPr sz="2401">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700249" y="6356353"/>
            <a:ext cx="1219200" cy="365125"/>
          </a:xfrm>
        </p:spPr>
        <p:txBody>
          <a:bodyPr/>
          <a:lstStyle>
            <a:lvl1pPr>
              <a:defRPr>
                <a:solidFill>
                  <a:schemeClr val="bg1"/>
                </a:solidFill>
              </a:defRPr>
            </a:lvl1pPr>
          </a:lstStyle>
          <a:p>
            <a:fld id="{2704DDAC-3223-437D-963C-C9610D50136B}" type="datetime1">
              <a:rPr lang="en-US" smtClean="0"/>
              <a:t>10/28/2020</a:t>
            </a:fld>
            <a:endParaRPr lang="en-US" dirty="0"/>
          </a:p>
        </p:txBody>
      </p:sp>
      <p:sp>
        <p:nvSpPr>
          <p:cNvPr id="5" name="Footer Placeholder 4"/>
          <p:cNvSpPr>
            <a:spLocks noGrp="1"/>
          </p:cNvSpPr>
          <p:nvPr>
            <p:ph type="ftr" sz="quarter" idx="11"/>
          </p:nvPr>
        </p:nvSpPr>
        <p:spPr>
          <a:xfrm>
            <a:off x="6116302" y="6356353"/>
            <a:ext cx="3975100" cy="365125"/>
          </a:xfrm>
        </p:spPr>
        <p:txBody>
          <a:bodyPr/>
          <a:lstStyle>
            <a:lvl1pPr>
              <a:defRPr>
                <a:solidFill>
                  <a:schemeClr val="bg1"/>
                </a:solidFill>
              </a:defRPr>
            </a:lvl1pPr>
          </a:lstStyle>
          <a:p>
            <a:r>
              <a:rPr lang="en-US"/>
              <a:t>Add a footer</a:t>
            </a:r>
          </a:p>
        </p:txBody>
      </p:sp>
      <p:sp>
        <p:nvSpPr>
          <p:cNvPr id="6" name="Slide Number Placeholder 5"/>
          <p:cNvSpPr>
            <a:spLocks noGrp="1"/>
          </p:cNvSpPr>
          <p:nvPr>
            <p:ph type="sldNum" sz="quarter" idx="12"/>
          </p:nvPr>
        </p:nvSpPr>
        <p:spPr>
          <a:xfrm>
            <a:off x="10288251" y="6356353"/>
            <a:ext cx="609600" cy="365125"/>
          </a:xfrm>
        </p:spPr>
        <p:txBody>
          <a:bodyPr/>
          <a:lstStyle>
            <a:lvl1pPr>
              <a:defRPr>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49098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A04C90-F4CE-4EAF-9FD5-D8897F6BD070}" type="datetime1">
              <a:rPr lang="en-US" smtClean="0"/>
              <a:t>10/28/2020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8"/>
          <p:cNvSpPr txBox="1">
            <a:spLocks/>
          </p:cNvSpPr>
          <p:nvPr userDrawn="1"/>
        </p:nvSpPr>
        <p:spPr>
          <a:xfrm>
            <a:off x="11190016" y="6370320"/>
            <a:ext cx="487680" cy="365760"/>
          </a:xfrm>
          <a:prstGeom prst="ellipse">
            <a:avLst/>
          </a:prstGeom>
          <a:solidFill>
            <a:srgbClr val="1D1D1D">
              <a:alpha val="69804"/>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3BBAF7-8585-4D9B-B098-44E12D5BC913}" type="slidenum">
              <a:rPr lang="en-US" sz="1100" smtClean="0"/>
              <a:pPr/>
              <a:t>‹#›</a:t>
            </a:fld>
            <a:endParaRPr lang="en-US" sz="1100" dirty="0"/>
          </a:p>
        </p:txBody>
      </p:sp>
    </p:spTree>
    <p:extLst>
      <p:ext uri="{BB962C8B-B14F-4D97-AF65-F5344CB8AC3E}">
        <p14:creationId xmlns:p14="http://schemas.microsoft.com/office/powerpoint/2010/main" val="6661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02112" y="685800"/>
            <a:ext cx="178799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99030" y="685800"/>
            <a:ext cx="7850644"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4D9D44-BEB7-41B6-9E20-0957FA05AEBA}" type="datetime1">
              <a:rPr lang="en-US" smtClean="0"/>
              <a:t>10/28/2020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8"/>
          <p:cNvSpPr txBox="1">
            <a:spLocks/>
          </p:cNvSpPr>
          <p:nvPr userDrawn="1"/>
        </p:nvSpPr>
        <p:spPr>
          <a:xfrm>
            <a:off x="11190016" y="6370320"/>
            <a:ext cx="487680" cy="365760"/>
          </a:xfrm>
          <a:prstGeom prst="ellipse">
            <a:avLst/>
          </a:prstGeom>
          <a:solidFill>
            <a:srgbClr val="1D1D1D">
              <a:alpha val="69804"/>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3BBAF7-8585-4D9B-B098-44E12D5BC913}" type="slidenum">
              <a:rPr lang="en-US" sz="1100" smtClean="0"/>
              <a:pPr/>
              <a:t>‹#›</a:t>
            </a:fld>
            <a:endParaRPr lang="en-US" sz="1100" dirty="0"/>
          </a:p>
        </p:txBody>
      </p:sp>
    </p:spTree>
    <p:extLst>
      <p:ext uri="{BB962C8B-B14F-4D97-AF65-F5344CB8AC3E}">
        <p14:creationId xmlns:p14="http://schemas.microsoft.com/office/powerpoint/2010/main" val="191729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userDrawn="1"/>
        </p:nvSpPr>
        <p:spPr>
          <a:xfrm>
            <a:off x="11190016" y="6370320"/>
            <a:ext cx="487680" cy="365760"/>
          </a:xfrm>
          <a:prstGeom prst="ellipse">
            <a:avLst/>
          </a:prstGeom>
          <a:solidFill>
            <a:srgbClr val="1D1D1D">
              <a:alpha val="69804"/>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3BBAF7-8585-4D9B-B098-44E12D5BC913}" type="slidenum">
              <a:rPr lang="en-US" sz="1100" smtClean="0"/>
              <a:pPr/>
              <a:t>‹#›</a:t>
            </a:fld>
            <a:endParaRPr lang="en-US" sz="1100" dirty="0"/>
          </a:p>
        </p:txBody>
      </p:sp>
    </p:spTree>
    <p:extLst>
      <p:ext uri="{BB962C8B-B14F-4D97-AF65-F5344CB8AC3E}">
        <p14:creationId xmlns:p14="http://schemas.microsoft.com/office/powerpoint/2010/main" val="1585833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7B9232F-3CC8-4306-94AE-DDDE1878D2E3}" type="datetime1">
              <a:rPr lang="en-US" smtClean="0"/>
              <a:t>10/28/2020</a:t>
            </a:fld>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7" name="Slide Number Placeholder 8"/>
          <p:cNvSpPr txBox="1">
            <a:spLocks/>
          </p:cNvSpPr>
          <p:nvPr userDrawn="1"/>
        </p:nvSpPr>
        <p:spPr>
          <a:xfrm>
            <a:off x="11190016" y="6370320"/>
            <a:ext cx="487680" cy="365760"/>
          </a:xfrm>
          <a:prstGeom prst="ellipse">
            <a:avLst/>
          </a:prstGeom>
          <a:solidFill>
            <a:srgbClr val="1D1D1D">
              <a:alpha val="69804"/>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3BBAF7-8585-4D9B-B098-44E12D5BC913}" type="slidenum">
              <a:rPr lang="en-US" sz="1100" smtClean="0"/>
              <a:pPr/>
              <a:t>‹#›</a:t>
            </a:fld>
            <a:endParaRPr lang="en-US" sz="1100" dirty="0"/>
          </a:p>
        </p:txBody>
      </p:sp>
    </p:spTree>
    <p:extLst>
      <p:ext uri="{BB962C8B-B14F-4D97-AF65-F5344CB8AC3E}">
        <p14:creationId xmlns:p14="http://schemas.microsoft.com/office/powerpoint/2010/main" val="313552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9030" y="1600201"/>
            <a:ext cx="8285429" cy="2654064"/>
          </a:xfrm>
        </p:spPr>
        <p:txBody>
          <a:bodyPr anchor="b">
            <a:normAutofit/>
          </a:bodyPr>
          <a:lstStyle>
            <a:lvl1pPr algn="l">
              <a:defRPr sz="4051"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599031" y="4259998"/>
            <a:ext cx="7266515" cy="1150203"/>
          </a:xfrm>
        </p:spPr>
        <p:txBody>
          <a:bodyPr anchor="t">
            <a:normAutofit/>
          </a:bodyPr>
          <a:lstStyle>
            <a:lvl1pPr marL="0" indent="0">
              <a:spcBef>
                <a:spcPts val="0"/>
              </a:spcBef>
              <a:buNone/>
              <a:defRPr sz="2401">
                <a:solidFill>
                  <a:schemeClr val="tx2"/>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2897C559-AFC2-49CB-84AD-821F3F1C7C15}" type="datetime1">
              <a:rPr lang="en-US" smtClean="0"/>
              <a:t>10/28/2020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Add a footer</a:t>
            </a:r>
          </a:p>
        </p:txBody>
      </p:sp>
    </p:spTree>
    <p:extLst>
      <p:ext uri="{BB962C8B-B14F-4D97-AF65-F5344CB8AC3E}">
        <p14:creationId xmlns:p14="http://schemas.microsoft.com/office/powerpoint/2010/main" val="27749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101"/>
            </a:lvl1pPr>
            <a:lvl2pPr>
              <a:defRPr sz="1800"/>
            </a:lvl2pPr>
            <a:lvl3pPr>
              <a:defRPr sz="1500"/>
            </a:lvl3pPr>
            <a:lvl4pPr>
              <a:defRPr sz="1350"/>
            </a:lvl4pPr>
            <a:lvl5pPr>
              <a:defRPr sz="1350"/>
            </a:lvl5pPr>
            <a:lvl6pPr>
              <a:defRPr sz="1350" baseline="0"/>
            </a:lvl6pPr>
            <a:lvl7pPr>
              <a:defRPr sz="1350" baseline="0"/>
            </a:lvl7pPr>
            <a:lvl8pPr>
              <a:defRPr sz="1350" baseline="0"/>
            </a:lvl8pPr>
            <a:lvl9pPr>
              <a:defRPr sz="135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12D7EDB-B5D9-4F01-A2FA-D55534A5583B}" type="datetime1">
              <a:rPr lang="en-US" smtClean="0"/>
              <a:t>10/28/2020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8"/>
          <p:cNvSpPr txBox="1">
            <a:spLocks/>
          </p:cNvSpPr>
          <p:nvPr userDrawn="1"/>
        </p:nvSpPr>
        <p:spPr>
          <a:xfrm>
            <a:off x="11190016" y="6370320"/>
            <a:ext cx="487680" cy="365760"/>
          </a:xfrm>
          <a:prstGeom prst="ellipse">
            <a:avLst/>
          </a:prstGeom>
          <a:solidFill>
            <a:srgbClr val="1D1D1D">
              <a:alpha val="69804"/>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3BBAF7-8585-4D9B-B098-44E12D5BC913}" type="slidenum">
              <a:rPr lang="en-US" sz="1100" smtClean="0"/>
              <a:pPr/>
              <a:t>‹#›</a:t>
            </a:fld>
            <a:endParaRPr lang="en-US" sz="1100" dirty="0"/>
          </a:p>
        </p:txBody>
      </p:sp>
    </p:spTree>
    <p:extLst>
      <p:ext uri="{BB962C8B-B14F-4D97-AF65-F5344CB8AC3E}">
        <p14:creationId xmlns:p14="http://schemas.microsoft.com/office/powerpoint/2010/main" val="37834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3852" y="177802"/>
            <a:ext cx="9785349" cy="123983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93852" y="1499616"/>
            <a:ext cx="4820143" cy="938784"/>
          </a:xfrm>
        </p:spPr>
        <p:txBody>
          <a:bodyPr anchor="b">
            <a:noAutofit/>
          </a:bodyPr>
          <a:lstStyle>
            <a:lvl1pPr marL="0" indent="0">
              <a:spcBef>
                <a:spcPts val="0"/>
              </a:spcBef>
              <a:buNone/>
              <a:defRPr sz="1800" b="0" cap="all" baseline="0">
                <a:solidFill>
                  <a:schemeClr val="tx2"/>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Edit Master text styles</a:t>
            </a:r>
          </a:p>
        </p:txBody>
      </p:sp>
      <p:sp>
        <p:nvSpPr>
          <p:cNvPr id="4" name="Content Placeholder 3"/>
          <p:cNvSpPr>
            <a:spLocks noGrp="1"/>
          </p:cNvSpPr>
          <p:nvPr>
            <p:ph sz="half" idx="2"/>
          </p:nvPr>
        </p:nvSpPr>
        <p:spPr>
          <a:xfrm>
            <a:off x="1593851" y="2514708"/>
            <a:ext cx="4815840" cy="365749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baseline="0"/>
            </a:lvl8pPr>
            <a:lvl9pPr>
              <a:defRPr sz="12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611246" y="1499616"/>
            <a:ext cx="4820143" cy="938784"/>
          </a:xfrm>
        </p:spPr>
        <p:txBody>
          <a:bodyPr anchor="b">
            <a:noAutofit/>
          </a:bodyPr>
          <a:lstStyle>
            <a:lvl1pPr marL="0" indent="0">
              <a:spcBef>
                <a:spcPts val="0"/>
              </a:spcBef>
              <a:buNone/>
              <a:defRPr sz="1800" b="0" cap="all" baseline="0">
                <a:solidFill>
                  <a:schemeClr val="tx2"/>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611246" y="2514600"/>
            <a:ext cx="4820143" cy="3655568"/>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0B01032-9D16-40D7-9B35-E94622E9CE3A}" type="datetime1">
              <a:rPr lang="en-US" smtClean="0"/>
              <a:t>10/28/2020</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txBox="1">
            <a:spLocks/>
          </p:cNvSpPr>
          <p:nvPr userDrawn="1"/>
        </p:nvSpPr>
        <p:spPr>
          <a:xfrm>
            <a:off x="11190016" y="6370320"/>
            <a:ext cx="487680" cy="365760"/>
          </a:xfrm>
          <a:prstGeom prst="ellipse">
            <a:avLst/>
          </a:prstGeom>
          <a:solidFill>
            <a:srgbClr val="1D1D1D">
              <a:alpha val="69804"/>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3BBAF7-8585-4D9B-B098-44E12D5BC913}" type="slidenum">
              <a:rPr lang="en-US" sz="1100" smtClean="0"/>
              <a:pPr/>
              <a:t>‹#›</a:t>
            </a:fld>
            <a:endParaRPr lang="en-US" sz="1100" dirty="0"/>
          </a:p>
        </p:txBody>
      </p:sp>
    </p:spTree>
    <p:extLst>
      <p:ext uri="{BB962C8B-B14F-4D97-AF65-F5344CB8AC3E}">
        <p14:creationId xmlns:p14="http://schemas.microsoft.com/office/powerpoint/2010/main" val="35459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3EBFEEB-3E19-4E59-B4EA-55B9B49FB2C3}" type="datetime1">
              <a:rPr lang="en-US" smtClean="0"/>
              <a:t>10/28/2020</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8"/>
          <p:cNvSpPr txBox="1">
            <a:spLocks/>
          </p:cNvSpPr>
          <p:nvPr userDrawn="1"/>
        </p:nvSpPr>
        <p:spPr>
          <a:xfrm>
            <a:off x="11190016" y="6370320"/>
            <a:ext cx="487680" cy="365760"/>
          </a:xfrm>
          <a:prstGeom prst="ellipse">
            <a:avLst/>
          </a:prstGeom>
          <a:solidFill>
            <a:srgbClr val="1D1D1D">
              <a:alpha val="69804"/>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3BBAF7-8585-4D9B-B098-44E12D5BC913}" type="slidenum">
              <a:rPr lang="en-US" sz="1100" smtClean="0"/>
              <a:pPr/>
              <a:t>‹#›</a:t>
            </a:fld>
            <a:endParaRPr lang="en-US" sz="1100" dirty="0"/>
          </a:p>
        </p:txBody>
      </p:sp>
    </p:spTree>
    <p:extLst>
      <p:ext uri="{BB962C8B-B14F-4D97-AF65-F5344CB8AC3E}">
        <p14:creationId xmlns:p14="http://schemas.microsoft.com/office/powerpoint/2010/main" val="21216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807DA-5547-4559-96C0-56475AB0FCB4}" type="datetime1">
              <a:rPr lang="en-US" smtClean="0"/>
              <a:t>10/28/2020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8"/>
          <p:cNvSpPr txBox="1">
            <a:spLocks/>
          </p:cNvSpPr>
          <p:nvPr userDrawn="1"/>
        </p:nvSpPr>
        <p:spPr>
          <a:xfrm>
            <a:off x="11190016" y="6370320"/>
            <a:ext cx="487680" cy="365760"/>
          </a:xfrm>
          <a:prstGeom prst="ellipse">
            <a:avLst/>
          </a:prstGeom>
          <a:solidFill>
            <a:srgbClr val="1D1D1D">
              <a:alpha val="69804"/>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3BBAF7-8585-4D9B-B098-44E12D5BC913}" type="slidenum">
              <a:rPr lang="en-US" sz="1100" smtClean="0"/>
              <a:pPr/>
              <a:t>‹#›</a:t>
            </a:fld>
            <a:endParaRPr lang="en-US" sz="1100" dirty="0"/>
          </a:p>
        </p:txBody>
      </p:sp>
    </p:spTree>
    <p:extLst>
      <p:ext uri="{BB962C8B-B14F-4D97-AF65-F5344CB8AC3E}">
        <p14:creationId xmlns:p14="http://schemas.microsoft.com/office/powerpoint/2010/main" val="35661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098"/>
            <a:ext cx="12192000" cy="6858000"/>
          </a:xfrm>
          <a:prstGeom prst="rect">
            <a:avLst/>
          </a:prstGeom>
        </p:spPr>
      </p:pic>
      <p:sp>
        <p:nvSpPr>
          <p:cNvPr id="2" name="Title 1"/>
          <p:cNvSpPr>
            <a:spLocks noGrp="1"/>
          </p:cNvSpPr>
          <p:nvPr>
            <p:ph type="title"/>
          </p:nvPr>
        </p:nvSpPr>
        <p:spPr bwMode="white">
          <a:xfrm>
            <a:off x="1599028" y="381000"/>
            <a:ext cx="3294280" cy="1371600"/>
          </a:xfrm>
        </p:spPr>
        <p:txBody>
          <a:bodyPr anchor="b">
            <a:normAutofit/>
          </a:bodyPr>
          <a:lstStyle>
            <a:lvl1pPr algn="l">
              <a:defRPr sz="2101" b="0" cap="all" baseline="0">
                <a:solidFill>
                  <a:schemeClr val="tx2"/>
                </a:solidFill>
              </a:defRPr>
            </a:lvl1pPr>
          </a:lstStyle>
          <a:p>
            <a:r>
              <a:rPr lang="en-US" smtClean="0"/>
              <a:t>Click to edit Master title style</a:t>
            </a:r>
            <a:endParaRPr dirty="0"/>
          </a:p>
        </p:txBody>
      </p:sp>
      <p:sp>
        <p:nvSpPr>
          <p:cNvPr id="4" name="Text Placeholder 3"/>
          <p:cNvSpPr>
            <a:spLocks noGrp="1"/>
          </p:cNvSpPr>
          <p:nvPr>
            <p:ph type="body" sz="half" idx="2"/>
          </p:nvPr>
        </p:nvSpPr>
        <p:spPr bwMode="white">
          <a:xfrm>
            <a:off x="1599028" y="1828800"/>
            <a:ext cx="3294280" cy="4343400"/>
          </a:xfrm>
        </p:spPr>
        <p:txBody>
          <a:bodyPr>
            <a:normAutofit/>
          </a:bodyPr>
          <a:lstStyle>
            <a:lvl1pPr marL="0" indent="0">
              <a:buNone/>
              <a:defRPr sz="1500">
                <a:solidFill>
                  <a:schemeClr val="tx1"/>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Edit Master text styles</a:t>
            </a:r>
          </a:p>
        </p:txBody>
      </p:sp>
      <p:sp>
        <p:nvSpPr>
          <p:cNvPr id="3" name="Content Placeholder 2"/>
          <p:cNvSpPr>
            <a:spLocks noGrp="1"/>
          </p:cNvSpPr>
          <p:nvPr>
            <p:ph idx="1"/>
          </p:nvPr>
        </p:nvSpPr>
        <p:spPr>
          <a:xfrm>
            <a:off x="5233789" y="482600"/>
            <a:ext cx="6197600" cy="5689600"/>
          </a:xfrm>
        </p:spPr>
        <p:txBody>
          <a:bodyPr>
            <a:normAutofit/>
          </a:bodyPr>
          <a:lstStyle>
            <a:lvl1pPr>
              <a:defRPr sz="2101"/>
            </a:lvl1pPr>
            <a:lvl2pPr>
              <a:defRPr sz="1800"/>
            </a:lvl2pPr>
            <a:lvl3pPr>
              <a:defRPr sz="1500"/>
            </a:lvl3pPr>
            <a:lvl4pPr>
              <a:defRPr sz="1350"/>
            </a:lvl4pPr>
            <a:lvl5pPr>
              <a:defRPr sz="1350"/>
            </a:lvl5pPr>
            <a:lvl6pPr>
              <a:defRPr sz="1350"/>
            </a:lvl6pPr>
            <a:lvl7pPr>
              <a:defRPr sz="1350"/>
            </a:lvl7pPr>
            <a:lvl8pPr>
              <a:defRPr sz="1350" baseline="0"/>
            </a:lvl8pPr>
            <a:lvl9pPr>
              <a:defRPr sz="135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319AA04-B053-4EE2-988E-482D229A0D7F}" type="datetime1">
              <a:rPr lang="en-US" smtClean="0"/>
              <a:t>10/28/2020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8" name="Slide Number Placeholder 8"/>
          <p:cNvSpPr txBox="1">
            <a:spLocks/>
          </p:cNvSpPr>
          <p:nvPr userDrawn="1"/>
        </p:nvSpPr>
        <p:spPr>
          <a:xfrm>
            <a:off x="11190016" y="6370320"/>
            <a:ext cx="487680" cy="365760"/>
          </a:xfrm>
          <a:prstGeom prst="ellipse">
            <a:avLst/>
          </a:prstGeom>
          <a:solidFill>
            <a:srgbClr val="1D1D1D">
              <a:alpha val="69804"/>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3BBAF7-8585-4D9B-B098-44E12D5BC913}" type="slidenum">
              <a:rPr lang="en-US" sz="1100" smtClean="0"/>
              <a:pPr/>
              <a:t>‹#›</a:t>
            </a:fld>
            <a:endParaRPr lang="en-US" sz="1100" dirty="0"/>
          </a:p>
        </p:txBody>
      </p:sp>
    </p:spTree>
    <p:extLst>
      <p:ext uri="{BB962C8B-B14F-4D97-AF65-F5344CB8AC3E}">
        <p14:creationId xmlns:p14="http://schemas.microsoft.com/office/powerpoint/2010/main" val="31118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5105143" y="0"/>
            <a:ext cx="6326248"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2" name="Title 1"/>
          <p:cNvSpPr>
            <a:spLocks noGrp="1"/>
          </p:cNvSpPr>
          <p:nvPr>
            <p:ph type="title"/>
          </p:nvPr>
        </p:nvSpPr>
        <p:spPr>
          <a:xfrm>
            <a:off x="1617139" y="381000"/>
            <a:ext cx="3294280" cy="1371600"/>
          </a:xfrm>
        </p:spPr>
        <p:txBody>
          <a:bodyPr anchor="b">
            <a:normAutofit/>
          </a:bodyPr>
          <a:lstStyle>
            <a:lvl1pPr algn="l">
              <a:defRPr sz="2101" b="0" cap="all" baseline="0">
                <a:solidFill>
                  <a:schemeClr val="tx1">
                    <a:lumMod val="75000"/>
                  </a:schemeClr>
                </a:solidFill>
              </a:defRPr>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233789" y="482600"/>
            <a:ext cx="6045160" cy="5689600"/>
          </a:xfrm>
          <a:ln w="19050">
            <a:solidFill>
              <a:schemeClr val="bg1"/>
            </a:solidFill>
          </a:ln>
        </p:spPr>
        <p:txBody>
          <a:bodyPr>
            <a:normAutofit/>
          </a:bodyPr>
          <a:lstStyle>
            <a:lvl1pPr marL="0" indent="0">
              <a:buNone/>
              <a:defRPr sz="21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1617139" y="1828800"/>
            <a:ext cx="3294280" cy="4343400"/>
          </a:xfrm>
        </p:spPr>
        <p:txBody>
          <a:bodyPr>
            <a:normAutofit/>
          </a:bodyPr>
          <a:lstStyle>
            <a:lvl1pPr marL="0" indent="0">
              <a:buNone/>
              <a:defRPr sz="1500">
                <a:solidFill>
                  <a:schemeClr val="tx1"/>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70E3D70-F7C3-4ADD-9B07-3C1334A3F113}" type="datetime1">
              <a:rPr lang="en-US" smtClean="0"/>
              <a:t>10/28/2020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8" name="Slide Number Placeholder 8"/>
          <p:cNvSpPr txBox="1">
            <a:spLocks/>
          </p:cNvSpPr>
          <p:nvPr userDrawn="1"/>
        </p:nvSpPr>
        <p:spPr>
          <a:xfrm>
            <a:off x="11190016" y="6370320"/>
            <a:ext cx="487680" cy="365760"/>
          </a:xfrm>
          <a:prstGeom prst="ellipse">
            <a:avLst/>
          </a:prstGeom>
          <a:solidFill>
            <a:srgbClr val="1D1D1D">
              <a:alpha val="69804"/>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3BBAF7-8585-4D9B-B098-44E12D5BC913}" type="slidenum">
              <a:rPr lang="en-US" sz="1100" smtClean="0"/>
              <a:pPr/>
              <a:t>‹#›</a:t>
            </a:fld>
            <a:endParaRPr lang="en-US" sz="1100" dirty="0"/>
          </a:p>
        </p:txBody>
      </p:sp>
    </p:spTree>
    <p:extLst>
      <p:ext uri="{BB962C8B-B14F-4D97-AF65-F5344CB8AC3E}">
        <p14:creationId xmlns:p14="http://schemas.microsoft.com/office/powerpoint/2010/main" val="13570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3852" y="177802"/>
            <a:ext cx="9785349" cy="1239837"/>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181600" y="6316093"/>
            <a:ext cx="1219200" cy="365125"/>
          </a:xfrm>
          <a:prstGeom prst="rect">
            <a:avLst/>
          </a:prstGeom>
        </p:spPr>
        <p:txBody>
          <a:bodyPr vert="horz" lIns="91440" tIns="45720" rIns="91440" bIns="45720" rtlCol="0" anchor="ctr"/>
          <a:lstStyle>
            <a:lvl1pPr algn="l">
              <a:defRPr sz="825" cap="all" baseline="0">
                <a:solidFill>
                  <a:schemeClr val="tx1"/>
                </a:solidFill>
              </a:defRPr>
            </a:lvl1pPr>
          </a:lstStyle>
          <a:p>
            <a:fld id="{53114CE3-471A-4FB3-A9C0-2FE374D5BB94}" type="datetime1">
              <a:rPr lang="en-US" smtClean="0"/>
              <a:t>10/28/2020</a:t>
            </a:fld>
            <a:endParaRPr lang="en-US" dirty="0"/>
          </a:p>
        </p:txBody>
      </p:sp>
      <p:sp>
        <p:nvSpPr>
          <p:cNvPr id="5" name="Footer Placeholder 4"/>
          <p:cNvSpPr>
            <a:spLocks noGrp="1"/>
          </p:cNvSpPr>
          <p:nvPr>
            <p:ph type="ftr" sz="quarter" idx="3"/>
          </p:nvPr>
        </p:nvSpPr>
        <p:spPr>
          <a:xfrm>
            <a:off x="6597653" y="6316093"/>
            <a:ext cx="3975100" cy="365125"/>
          </a:xfrm>
          <a:prstGeom prst="rect">
            <a:avLst/>
          </a:prstGeom>
        </p:spPr>
        <p:txBody>
          <a:bodyPr vert="horz" lIns="91440" tIns="45720" rIns="91440" bIns="45720" rtlCol="0" anchor="ctr"/>
          <a:lstStyle>
            <a:lvl1pPr algn="ctr">
              <a:defRPr sz="825" cap="all" baseline="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10769601" y="6316093"/>
            <a:ext cx="609600" cy="365125"/>
          </a:xfrm>
          <a:prstGeom prst="rect">
            <a:avLst/>
          </a:prstGeom>
        </p:spPr>
        <p:txBody>
          <a:bodyPr vert="horz" lIns="91440" tIns="45720" rIns="91440" bIns="45720" rtlCol="0" anchor="ctr"/>
          <a:lstStyle>
            <a:lvl1pPr algn="r">
              <a:defRPr sz="825"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512629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983" rtl="0" eaLnBrk="1" latinLnBrk="0" hangingPunct="1">
        <a:lnSpc>
          <a:spcPct val="90000"/>
        </a:lnSpc>
        <a:spcBef>
          <a:spcPct val="0"/>
        </a:spcBef>
        <a:buNone/>
        <a:defRPr sz="2701" kern="1200">
          <a:solidFill>
            <a:schemeClr val="tx2"/>
          </a:solidFill>
          <a:latin typeface="+mj-lt"/>
          <a:ea typeface="+mj-ea"/>
          <a:cs typeface="+mj-cs"/>
        </a:defRPr>
      </a:lvl1pPr>
    </p:titleStyle>
    <p:bodyStyle>
      <a:lvl1pPr marL="185215" indent="-185215" algn="l" defTabSz="685983" rtl="0" eaLnBrk="1" latinLnBrk="0" hangingPunct="1">
        <a:lnSpc>
          <a:spcPct val="90000"/>
        </a:lnSpc>
        <a:spcBef>
          <a:spcPts val="1050"/>
        </a:spcBef>
        <a:buFont typeface="Euphemia" pitchFamily="34" charset="0"/>
        <a:buChar char="›"/>
        <a:defRPr sz="2101" kern="1200">
          <a:solidFill>
            <a:schemeClr val="tx2"/>
          </a:solidFill>
          <a:latin typeface="+mn-lt"/>
          <a:ea typeface="+mn-ea"/>
          <a:cs typeface="+mn-cs"/>
        </a:defRPr>
      </a:lvl1pPr>
      <a:lvl2pPr marL="459609" indent="-185215" algn="l" defTabSz="685983" rtl="0" eaLnBrk="1" latinLnBrk="0" hangingPunct="1">
        <a:lnSpc>
          <a:spcPct val="90000"/>
        </a:lnSpc>
        <a:spcBef>
          <a:spcPts val="450"/>
        </a:spcBef>
        <a:buFont typeface="Euphemia" pitchFamily="34" charset="0"/>
        <a:buChar char="–"/>
        <a:defRPr sz="1800" kern="1200">
          <a:solidFill>
            <a:schemeClr val="tx2"/>
          </a:solidFill>
          <a:latin typeface="+mn-lt"/>
          <a:ea typeface="+mn-ea"/>
          <a:cs typeface="+mn-cs"/>
        </a:defRPr>
      </a:lvl2pPr>
      <a:lvl3pPr marL="734002" indent="-185215" algn="l" defTabSz="685983" rtl="0" eaLnBrk="1" latinLnBrk="0" hangingPunct="1">
        <a:lnSpc>
          <a:spcPct val="90000"/>
        </a:lnSpc>
        <a:spcBef>
          <a:spcPts val="450"/>
        </a:spcBef>
        <a:buFont typeface="Euphemia" pitchFamily="34" charset="0"/>
        <a:buChar char="›"/>
        <a:defRPr sz="1500" kern="1200">
          <a:solidFill>
            <a:schemeClr val="tx2"/>
          </a:solidFill>
          <a:latin typeface="+mn-lt"/>
          <a:ea typeface="+mn-ea"/>
          <a:cs typeface="+mn-cs"/>
        </a:defRPr>
      </a:lvl3pPr>
      <a:lvl4pPr marL="1008395" indent="-185215" algn="l" defTabSz="685983" rtl="0" eaLnBrk="1" latinLnBrk="0" hangingPunct="1">
        <a:lnSpc>
          <a:spcPct val="90000"/>
        </a:lnSpc>
        <a:spcBef>
          <a:spcPts val="450"/>
        </a:spcBef>
        <a:buFont typeface="Arial" pitchFamily="34" charset="0"/>
        <a:buChar char="–"/>
        <a:defRPr sz="1350" kern="1200">
          <a:solidFill>
            <a:schemeClr val="tx2"/>
          </a:solidFill>
          <a:latin typeface="+mn-lt"/>
          <a:ea typeface="+mn-ea"/>
          <a:cs typeface="+mn-cs"/>
        </a:defRPr>
      </a:lvl4pPr>
      <a:lvl5pPr marL="1282788" indent="-185215" algn="l" defTabSz="685983" rtl="0" eaLnBrk="1" latinLnBrk="0" hangingPunct="1">
        <a:lnSpc>
          <a:spcPct val="90000"/>
        </a:lnSpc>
        <a:spcBef>
          <a:spcPts val="450"/>
        </a:spcBef>
        <a:buFont typeface="Euphemia" pitchFamily="34" charset="0"/>
        <a:buChar char="›"/>
        <a:defRPr sz="1350" kern="1200">
          <a:solidFill>
            <a:schemeClr val="tx2"/>
          </a:solidFill>
          <a:latin typeface="+mn-lt"/>
          <a:ea typeface="+mn-ea"/>
          <a:cs typeface="+mn-cs"/>
        </a:defRPr>
      </a:lvl5pPr>
      <a:lvl6pPr marL="1557181"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6pPr>
      <a:lvl7pPr marL="1831574"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7pPr>
      <a:lvl8pPr marL="2105967"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8pPr>
      <a:lvl9pPr marL="2380361"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007" userDrawn="1">
          <p15:clr>
            <a:srgbClr val="F26B43"/>
          </p15:clr>
        </p15:guide>
        <p15:guide id="3" pos="720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248" y="1676248"/>
            <a:ext cx="3505504" cy="350550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533400"/>
            <a:ext cx="9187468" cy="14509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0147" y="5181752"/>
            <a:ext cx="6895174" cy="1359526"/>
          </a:xfrm>
          <a:prstGeom prst="rect">
            <a:avLst/>
          </a:prstGeom>
        </p:spPr>
      </p:pic>
    </p:spTree>
    <p:extLst>
      <p:ext uri="{BB962C8B-B14F-4D97-AF65-F5344CB8AC3E}">
        <p14:creationId xmlns:p14="http://schemas.microsoft.com/office/powerpoint/2010/main" val="491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7000" y="4495800"/>
            <a:ext cx="7924800" cy="1752600"/>
          </a:xfrm>
          <a:prstGeom prst="rect">
            <a:avLst/>
          </a:prstGeom>
        </p:spPr>
      </p:pic>
      <p:sp>
        <p:nvSpPr>
          <p:cNvPr id="2" name="TextBox 1"/>
          <p:cNvSpPr txBox="1"/>
          <p:nvPr/>
        </p:nvSpPr>
        <p:spPr>
          <a:xfrm>
            <a:off x="2667000" y="65663"/>
            <a:ext cx="7848600" cy="4308872"/>
          </a:xfrm>
          <a:prstGeom prst="rect">
            <a:avLst/>
          </a:prstGeom>
          <a:noFill/>
        </p:spPr>
        <p:txBody>
          <a:bodyPr wrap="square" rtlCol="0">
            <a:spAutoFit/>
          </a:bodyPr>
          <a:lstStyle/>
          <a:p>
            <a:pPr algn="ctr"/>
            <a:r>
              <a:rPr lang="en-US" sz="2800" b="1" dirty="0"/>
              <a:t>The Effects of Blood Alcohol Concentration (cont.)</a:t>
            </a:r>
            <a:r>
              <a:rPr lang="en-US" sz="2800" dirty="0"/>
              <a:t> </a:t>
            </a:r>
          </a:p>
          <a:p>
            <a:pPr algn="ctr"/>
            <a:endParaRPr lang="en-US" dirty="0"/>
          </a:p>
          <a:p>
            <a:r>
              <a:rPr lang="en-US" sz="2000" b="1" dirty="0"/>
              <a:t> .10 </a:t>
            </a:r>
            <a:r>
              <a:rPr lang="en-US" sz="2000" dirty="0"/>
              <a:t>Clear deterioration of reaction time and control, slurred speech, poor coordination, and slowed thinking, reduced ability to maintain lane position and brake appropriately </a:t>
            </a:r>
          </a:p>
          <a:p>
            <a:endParaRPr lang="en-US" sz="2000" dirty="0"/>
          </a:p>
          <a:p>
            <a:r>
              <a:rPr lang="en-US" sz="2000" b="1" dirty="0"/>
              <a:t> .15 </a:t>
            </a:r>
            <a:r>
              <a:rPr lang="en-US" sz="2000" dirty="0"/>
              <a:t>Far less muscle control than usual, vomiting may occur (unless this level is reached slowly or a person has developed a tolerance for alcohol), significant loss of balance. Substantial impairment in vehicle control, attention to driving task, and in necessary visual and auditory information processing </a:t>
            </a:r>
          </a:p>
        </p:txBody>
      </p:sp>
    </p:spTree>
    <p:extLst>
      <p:ext uri="{BB962C8B-B14F-4D97-AF65-F5344CB8AC3E}">
        <p14:creationId xmlns:p14="http://schemas.microsoft.com/office/powerpoint/2010/main" val="252139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0" y="1453755"/>
            <a:ext cx="3581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 properly inflated spare tire, wheel wrench, and tripod jack</a:t>
            </a:r>
          </a:p>
          <a:p>
            <a:pPr marL="285750" indent="-285750">
              <a:buFont typeface="Arial" panose="020B0604020202020204" pitchFamily="34" charset="0"/>
              <a:buChar char="•"/>
            </a:pPr>
            <a:r>
              <a:rPr lang="en-US" dirty="0"/>
              <a:t>Jumper cables</a:t>
            </a:r>
          </a:p>
          <a:p>
            <a:pPr marL="285750" indent="-285750">
              <a:buFont typeface="Arial" panose="020B0604020202020204" pitchFamily="34" charset="0"/>
              <a:buChar char="•"/>
            </a:pPr>
            <a:r>
              <a:rPr lang="en-US" dirty="0"/>
              <a:t>Tool kit and a multipurpose utility tool</a:t>
            </a:r>
          </a:p>
          <a:p>
            <a:pPr marL="285750" indent="-285750">
              <a:buFont typeface="Arial" panose="020B0604020202020204" pitchFamily="34" charset="0"/>
              <a:buChar char="•"/>
            </a:pPr>
            <a:r>
              <a:rPr lang="en-US" dirty="0"/>
              <a:t>Flashlight and extra batteries</a:t>
            </a:r>
          </a:p>
          <a:p>
            <a:pPr marL="285750" indent="-285750">
              <a:buFont typeface="Arial" panose="020B0604020202020204" pitchFamily="34" charset="0"/>
              <a:buChar char="•"/>
            </a:pPr>
            <a:r>
              <a:rPr lang="en-US" dirty="0"/>
              <a:t>Reflective triangles and brightly colored cloth to make your vehicle more visible</a:t>
            </a:r>
          </a:p>
        </p:txBody>
      </p:sp>
      <p:sp>
        <p:nvSpPr>
          <p:cNvPr id="9" name="TextBox 8"/>
          <p:cNvSpPr txBox="1"/>
          <p:nvPr/>
        </p:nvSpPr>
        <p:spPr>
          <a:xfrm>
            <a:off x="2590800" y="228601"/>
            <a:ext cx="8077200" cy="584775"/>
          </a:xfrm>
          <a:prstGeom prst="rect">
            <a:avLst/>
          </a:prstGeom>
          <a:noFill/>
        </p:spPr>
        <p:txBody>
          <a:bodyPr wrap="square" rtlCol="0">
            <a:spAutoFit/>
          </a:bodyPr>
          <a:lstStyle/>
          <a:p>
            <a:pPr algn="ctr"/>
            <a:r>
              <a:rPr lang="en-US" sz="3200" b="1" dirty="0"/>
              <a:t>What Should You Keep in Your Vehicle? </a:t>
            </a:r>
          </a:p>
        </p:txBody>
      </p:sp>
      <p:sp>
        <p:nvSpPr>
          <p:cNvPr id="2" name="TextBox 1"/>
          <p:cNvSpPr txBox="1"/>
          <p:nvPr/>
        </p:nvSpPr>
        <p:spPr>
          <a:xfrm>
            <a:off x="2667000" y="4766608"/>
            <a:ext cx="756265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First-aid kit with gauze, tape, bandages, antibiotic ointment, aspirin, non-latex gloves, scissors, hydrocortisone, thermometer, tweezers, and instant cold compress</a:t>
            </a:r>
          </a:p>
          <a:p>
            <a:pPr marL="285750" indent="-285750">
              <a:buFont typeface="Arial" panose="020B0604020202020204" pitchFamily="34" charset="0"/>
              <a:buChar char="•"/>
            </a:pPr>
            <a:r>
              <a:rPr lang="en-US" dirty="0"/>
              <a:t>Nonperishable, high-energy foods, such as unsalted nuts, dried fruits, and hard candy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8327" y="1681520"/>
            <a:ext cx="3700593" cy="2444708"/>
          </a:xfrm>
          <a:prstGeom prst="rect">
            <a:avLst/>
          </a:prstGeom>
        </p:spPr>
      </p:pic>
    </p:spTree>
    <p:extLst>
      <p:ext uri="{BB962C8B-B14F-4D97-AF65-F5344CB8AC3E}">
        <p14:creationId xmlns:p14="http://schemas.microsoft.com/office/powerpoint/2010/main" val="45946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1800" y="2514601"/>
            <a:ext cx="3505200" cy="2421789"/>
          </a:xfrm>
          <a:prstGeom prst="rect">
            <a:avLst/>
          </a:prstGeom>
          <a:ln w="19050">
            <a:solidFill>
              <a:schemeClr val="tx1"/>
            </a:solidFill>
          </a:ln>
        </p:spPr>
      </p:pic>
      <p:sp>
        <p:nvSpPr>
          <p:cNvPr id="8" name="TextBox 7"/>
          <p:cNvSpPr txBox="1"/>
          <p:nvPr/>
        </p:nvSpPr>
        <p:spPr>
          <a:xfrm>
            <a:off x="1828800" y="1453756"/>
            <a:ext cx="4572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Reflective vest in case you need to walk to get help</a:t>
            </a:r>
          </a:p>
          <a:p>
            <a:pPr marL="285750" indent="-285750">
              <a:buFont typeface="Arial" panose="020B0604020202020204" pitchFamily="34" charset="0"/>
              <a:buChar char="•"/>
            </a:pPr>
            <a:r>
              <a:rPr lang="en-US" dirty="0">
                <a:solidFill>
                  <a:prstClr val="black"/>
                </a:solidFill>
              </a:rPr>
              <a:t>Drinking water</a:t>
            </a:r>
          </a:p>
          <a:p>
            <a:pPr marL="285750" indent="-285750">
              <a:buFont typeface="Arial" panose="020B0604020202020204" pitchFamily="34" charset="0"/>
              <a:buChar char="•"/>
            </a:pPr>
            <a:r>
              <a:rPr lang="en-US" dirty="0">
                <a:solidFill>
                  <a:prstClr val="black"/>
                </a:solidFill>
              </a:rPr>
              <a:t>Compass</a:t>
            </a:r>
            <a:endParaRPr lang="en-US" dirty="0"/>
          </a:p>
          <a:p>
            <a:pPr marL="285750" indent="-285750">
              <a:buFont typeface="Arial" panose="020B0604020202020204" pitchFamily="34" charset="0"/>
              <a:buChar char="•"/>
            </a:pPr>
            <a:r>
              <a:rPr lang="en-US" dirty="0"/>
              <a:t>Car charger for your cell phone</a:t>
            </a:r>
          </a:p>
          <a:p>
            <a:pPr marL="285750" indent="-285750">
              <a:buFont typeface="Arial" panose="020B0604020202020204" pitchFamily="34" charset="0"/>
              <a:buChar char="•"/>
            </a:pPr>
            <a:r>
              <a:rPr lang="en-US" dirty="0"/>
              <a:t>Fire extinguisher</a:t>
            </a:r>
          </a:p>
          <a:p>
            <a:pPr marL="285750" indent="-285750">
              <a:buFont typeface="Arial" panose="020B0604020202020204" pitchFamily="34" charset="0"/>
              <a:buChar char="•"/>
            </a:pPr>
            <a:r>
              <a:rPr lang="en-US" dirty="0"/>
              <a:t>Duct tape</a:t>
            </a:r>
          </a:p>
          <a:p>
            <a:pPr marL="285750" indent="-285750">
              <a:buFont typeface="Arial" panose="020B0604020202020204" pitchFamily="34" charset="0"/>
              <a:buChar char="•"/>
            </a:pPr>
            <a:r>
              <a:rPr lang="en-US" dirty="0"/>
              <a:t>Rain poncho</a:t>
            </a:r>
          </a:p>
          <a:p>
            <a:pPr marL="285750" indent="-285750">
              <a:buFont typeface="Arial" panose="020B0604020202020204" pitchFamily="34" charset="0"/>
              <a:buChar char="•"/>
            </a:pPr>
            <a:r>
              <a:rPr lang="en-US" dirty="0"/>
              <a:t>Additional items for cold weather include a snow brush, shovel, windshield washer fluid, warm clothing, cat litter for traction and blankets</a:t>
            </a:r>
          </a:p>
        </p:txBody>
      </p:sp>
      <p:sp>
        <p:nvSpPr>
          <p:cNvPr id="9" name="TextBox 8"/>
          <p:cNvSpPr txBox="1"/>
          <p:nvPr/>
        </p:nvSpPr>
        <p:spPr>
          <a:xfrm>
            <a:off x="2590800" y="228600"/>
            <a:ext cx="8077200" cy="1077218"/>
          </a:xfrm>
          <a:prstGeom prst="rect">
            <a:avLst/>
          </a:prstGeom>
          <a:noFill/>
        </p:spPr>
        <p:txBody>
          <a:bodyPr wrap="square" rtlCol="0">
            <a:spAutoFit/>
          </a:bodyPr>
          <a:lstStyle/>
          <a:p>
            <a:pPr algn="ctr"/>
            <a:r>
              <a:rPr lang="en-US" sz="3200" b="1" dirty="0"/>
              <a:t>What Should You Keep in Your Vehicle? (cont.) </a:t>
            </a:r>
          </a:p>
        </p:txBody>
      </p:sp>
    </p:spTree>
    <p:extLst>
      <p:ext uri="{BB962C8B-B14F-4D97-AF65-F5344CB8AC3E}">
        <p14:creationId xmlns:p14="http://schemas.microsoft.com/office/powerpoint/2010/main" val="100429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1800" y="2438401"/>
            <a:ext cx="3433750" cy="2288951"/>
          </a:xfrm>
          <a:prstGeom prst="rect">
            <a:avLst/>
          </a:prstGeom>
          <a:ln w="19050">
            <a:solidFill>
              <a:schemeClr val="tx1"/>
            </a:solidFill>
          </a:ln>
        </p:spPr>
      </p:pic>
      <p:sp>
        <p:nvSpPr>
          <p:cNvPr id="3" name="Content Placeholder 2"/>
          <p:cNvSpPr>
            <a:spLocks noGrp="1"/>
          </p:cNvSpPr>
          <p:nvPr>
            <p:ph idx="1"/>
          </p:nvPr>
        </p:nvSpPr>
        <p:spPr>
          <a:xfrm>
            <a:off x="2743200" y="1524000"/>
            <a:ext cx="3505200" cy="3810000"/>
          </a:xfrm>
        </p:spPr>
        <p:txBody>
          <a:bodyPr>
            <a:noAutofit/>
          </a:bodyPr>
          <a:lstStyle/>
          <a:p>
            <a:pPr marL="0" indent="0">
              <a:buNone/>
            </a:pPr>
            <a:r>
              <a:rPr lang="en-US" sz="1800" dirty="0">
                <a:solidFill>
                  <a:schemeClr val="tx1"/>
                </a:solidFill>
              </a:rPr>
              <a:t>Daylight Savings Time ends every year on the first Sunday in November. This time change means it starts getting dark earlier. </a:t>
            </a:r>
          </a:p>
          <a:p>
            <a:pPr marL="0" indent="0">
              <a:buNone/>
            </a:pPr>
            <a:endParaRPr lang="en-US" sz="1800" dirty="0">
              <a:solidFill>
                <a:schemeClr val="tx1"/>
              </a:solidFill>
            </a:endParaRPr>
          </a:p>
          <a:p>
            <a:pPr marL="0" indent="0">
              <a:buNone/>
            </a:pPr>
            <a:r>
              <a:rPr lang="en-US" sz="1800" dirty="0">
                <a:solidFill>
                  <a:schemeClr val="tx1"/>
                </a:solidFill>
              </a:rPr>
              <a:t>When you change your clocks, it’s also a great time to check the batteries in your smoke and carbon monoxide detectors. </a:t>
            </a:r>
          </a:p>
          <a:p>
            <a:pPr marL="0" indent="0">
              <a:buNone/>
            </a:pPr>
            <a:endParaRPr lang="en-US" sz="1800" dirty="0">
              <a:solidFill>
                <a:schemeClr val="tx1"/>
              </a:solidFill>
            </a:endParaRPr>
          </a:p>
          <a:p>
            <a:pPr marL="0" indent="0">
              <a:buNone/>
            </a:pPr>
            <a:r>
              <a:rPr lang="en-US" sz="1800" dirty="0">
                <a:solidFill>
                  <a:schemeClr val="tx1"/>
                </a:solidFill>
              </a:rPr>
              <a:t>With the time change, more people will find themselves driving in the dark. </a:t>
            </a:r>
          </a:p>
        </p:txBody>
      </p:sp>
      <p:sp>
        <p:nvSpPr>
          <p:cNvPr id="2" name="Rectangle 1"/>
          <p:cNvSpPr/>
          <p:nvPr/>
        </p:nvSpPr>
        <p:spPr>
          <a:xfrm>
            <a:off x="2590800" y="457201"/>
            <a:ext cx="8077200" cy="584775"/>
          </a:xfrm>
          <a:prstGeom prst="rect">
            <a:avLst/>
          </a:prstGeom>
        </p:spPr>
        <p:txBody>
          <a:bodyPr wrap="square">
            <a:spAutoFit/>
          </a:bodyPr>
          <a:lstStyle/>
          <a:p>
            <a:pPr algn="ctr"/>
            <a:r>
              <a:rPr lang="en-US" sz="3200" b="1" dirty="0"/>
              <a:t>Drive Safely as it Gets Darker </a:t>
            </a:r>
          </a:p>
        </p:txBody>
      </p:sp>
    </p:spTree>
    <p:extLst>
      <p:ext uri="{BB962C8B-B14F-4D97-AF65-F5344CB8AC3E}">
        <p14:creationId xmlns:p14="http://schemas.microsoft.com/office/powerpoint/2010/main" val="210836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1" y="1676400"/>
            <a:ext cx="7010399" cy="5334000"/>
          </a:xfrm>
        </p:spPr>
        <p:txBody>
          <a:bodyPr>
            <a:noAutofit/>
          </a:bodyPr>
          <a:lstStyle/>
          <a:p>
            <a:pPr marL="0" indent="0">
              <a:buNone/>
            </a:pPr>
            <a:r>
              <a:rPr lang="en-US" sz="1800" dirty="0">
                <a:solidFill>
                  <a:schemeClr val="tx1"/>
                </a:solidFill>
              </a:rPr>
              <a:t>Depth perception, color recognition, and peripheral vision can be compromised in the dark, and the glare of headlights from an oncoming vehicle can temporarily blind a driver.</a:t>
            </a:r>
          </a:p>
          <a:p>
            <a:pPr marL="0" indent="0">
              <a:buNone/>
            </a:pPr>
            <a:endParaRPr lang="en-US" sz="1800" dirty="0">
              <a:solidFill>
                <a:schemeClr val="tx1"/>
              </a:solidFill>
            </a:endParaRPr>
          </a:p>
          <a:p>
            <a:pPr marL="0" indent="0">
              <a:buNone/>
            </a:pPr>
            <a:r>
              <a:rPr lang="en-US" sz="1800" dirty="0">
                <a:solidFill>
                  <a:schemeClr val="tx1"/>
                </a:solidFill>
              </a:rPr>
              <a:t>Even with high-beam headlights on, visibility is limited to about </a:t>
            </a:r>
            <a:r>
              <a:rPr lang="en-US" sz="1800" b="1" dirty="0">
                <a:solidFill>
                  <a:schemeClr val="tx1"/>
                </a:solidFill>
              </a:rPr>
              <a:t>500 feet (250 feet for standard headlights), </a:t>
            </a:r>
            <a:r>
              <a:rPr lang="en-US" sz="1800" dirty="0">
                <a:solidFill>
                  <a:schemeClr val="tx1"/>
                </a:solidFill>
              </a:rPr>
              <a:t>creating less time to react to something in the road, especially when driving at higher speeds.</a:t>
            </a:r>
          </a:p>
          <a:p>
            <a:pPr marL="0" indent="0">
              <a:buNone/>
            </a:pPr>
            <a:endParaRPr lang="en-US" sz="1800" dirty="0">
              <a:solidFill>
                <a:schemeClr val="tx1"/>
              </a:solidFill>
            </a:endParaRPr>
          </a:p>
        </p:txBody>
      </p:sp>
      <p:sp>
        <p:nvSpPr>
          <p:cNvPr id="2" name="Rectangle 1"/>
          <p:cNvSpPr/>
          <p:nvPr/>
        </p:nvSpPr>
        <p:spPr>
          <a:xfrm>
            <a:off x="2590800" y="152400"/>
            <a:ext cx="8077200" cy="1077218"/>
          </a:xfrm>
          <a:prstGeom prst="rect">
            <a:avLst/>
          </a:prstGeom>
        </p:spPr>
        <p:txBody>
          <a:bodyPr wrap="square">
            <a:spAutoFit/>
          </a:bodyPr>
          <a:lstStyle/>
          <a:p>
            <a:pPr algn="ctr"/>
            <a:r>
              <a:rPr lang="en-US" sz="3200" b="1" dirty="0"/>
              <a:t>Drive Safely as it Gets Darker</a:t>
            </a:r>
          </a:p>
          <a:p>
            <a:pPr algn="ctr"/>
            <a:r>
              <a:rPr lang="en-US" sz="3200" b="1" dirty="0"/>
              <a:t>(cont.)</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7000" y="4648200"/>
            <a:ext cx="7543800" cy="1524000"/>
          </a:xfrm>
          <a:prstGeom prst="rect">
            <a:avLst/>
          </a:prstGeom>
        </p:spPr>
      </p:pic>
    </p:spTree>
    <p:extLst>
      <p:ext uri="{BB962C8B-B14F-4D97-AF65-F5344CB8AC3E}">
        <p14:creationId xmlns:p14="http://schemas.microsoft.com/office/powerpoint/2010/main" val="312237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442" y="3754894"/>
            <a:ext cx="2958861" cy="1972574"/>
          </a:xfrm>
          <a:prstGeom prst="rect">
            <a:avLst/>
          </a:prstGeom>
          <a:ln w="19050">
            <a:solidFill>
              <a:schemeClr val="tx1"/>
            </a:solidFill>
          </a:ln>
        </p:spPr>
      </p:pic>
      <p:sp>
        <p:nvSpPr>
          <p:cNvPr id="3" name="Content Placeholder 2"/>
          <p:cNvSpPr>
            <a:spLocks noGrp="1"/>
          </p:cNvSpPr>
          <p:nvPr>
            <p:ph idx="1"/>
          </p:nvPr>
        </p:nvSpPr>
        <p:spPr>
          <a:xfrm>
            <a:off x="2743200" y="2590800"/>
            <a:ext cx="4419600" cy="2133600"/>
          </a:xfrm>
        </p:spPr>
        <p:txBody>
          <a:bodyPr>
            <a:noAutofit/>
          </a:bodyPr>
          <a:lstStyle/>
          <a:p>
            <a:pPr marL="0" indent="0">
              <a:buNone/>
            </a:pPr>
            <a:endParaRPr lang="en-US" sz="2000" dirty="0"/>
          </a:p>
          <a:p>
            <a:pPr marL="0" indent="0">
              <a:buNone/>
            </a:pPr>
            <a:r>
              <a:rPr lang="en-US" sz="1800" b="1" dirty="0">
                <a:solidFill>
                  <a:schemeClr val="tx1"/>
                </a:solidFill>
              </a:rPr>
              <a:t>•Get seven or more hours of sleep a night</a:t>
            </a:r>
          </a:p>
          <a:p>
            <a:pPr marL="0" indent="0">
              <a:buNone/>
            </a:pPr>
            <a:r>
              <a:rPr lang="en-US" sz="1800" b="1" dirty="0">
                <a:solidFill>
                  <a:schemeClr val="tx1"/>
                </a:solidFill>
              </a:rPr>
              <a:t>•Don't drive if you've been awake for 16 hours or more</a:t>
            </a:r>
          </a:p>
          <a:p>
            <a:pPr marL="0" indent="0">
              <a:buNone/>
            </a:pPr>
            <a:r>
              <a:rPr lang="en-US" sz="1800" b="1" dirty="0">
                <a:solidFill>
                  <a:schemeClr val="tx1"/>
                </a:solidFill>
              </a:rPr>
              <a:t>•Stop every two hours to rest</a:t>
            </a:r>
          </a:p>
          <a:p>
            <a:pPr marL="0" indent="0">
              <a:buNone/>
            </a:pPr>
            <a:endParaRPr lang="en-US" sz="1800" dirty="0"/>
          </a:p>
        </p:txBody>
      </p:sp>
      <p:sp>
        <p:nvSpPr>
          <p:cNvPr id="2" name="TextBox 1"/>
          <p:cNvSpPr txBox="1"/>
          <p:nvPr/>
        </p:nvSpPr>
        <p:spPr>
          <a:xfrm>
            <a:off x="2743200" y="1447801"/>
            <a:ext cx="7467600" cy="2031325"/>
          </a:xfrm>
          <a:prstGeom prst="rect">
            <a:avLst/>
          </a:prstGeom>
          <a:noFill/>
        </p:spPr>
        <p:txBody>
          <a:bodyPr wrap="square" rtlCol="0">
            <a:spAutoFit/>
          </a:bodyPr>
          <a:lstStyle/>
          <a:p>
            <a:r>
              <a:rPr lang="en-US" dirty="0"/>
              <a:t>Drowsy driving puts everyone on the road at risk. Losing </a:t>
            </a:r>
            <a:r>
              <a:rPr lang="en-US" b="1" dirty="0"/>
              <a:t>two hours </a:t>
            </a:r>
            <a:r>
              <a:rPr lang="en-US" dirty="0"/>
              <a:t>of sleep has the same effect on driving as having three beers, and tired drivers are three times more likely to be in a car crash if they are fatigued. The National Sleep Foundation offers this advice: </a:t>
            </a:r>
          </a:p>
          <a:p>
            <a:endParaRPr lang="en-US" dirty="0"/>
          </a:p>
          <a:p>
            <a:endParaRPr lang="en-US" dirty="0"/>
          </a:p>
        </p:txBody>
      </p:sp>
      <p:sp>
        <p:nvSpPr>
          <p:cNvPr id="8" name="Rectangle 7"/>
          <p:cNvSpPr/>
          <p:nvPr/>
        </p:nvSpPr>
        <p:spPr>
          <a:xfrm>
            <a:off x="2590800" y="457201"/>
            <a:ext cx="8077200" cy="584775"/>
          </a:xfrm>
          <a:prstGeom prst="rect">
            <a:avLst/>
          </a:prstGeom>
        </p:spPr>
        <p:txBody>
          <a:bodyPr wrap="square">
            <a:spAutoFit/>
          </a:bodyPr>
          <a:lstStyle/>
          <a:p>
            <a:pPr algn="ctr"/>
            <a:r>
              <a:rPr lang="en-US" sz="3200" b="1" dirty="0"/>
              <a:t>Fatigue is a KILLER</a:t>
            </a:r>
          </a:p>
        </p:txBody>
      </p:sp>
      <p:sp>
        <p:nvSpPr>
          <p:cNvPr id="5" name="TextBox 4"/>
          <p:cNvSpPr txBox="1"/>
          <p:nvPr/>
        </p:nvSpPr>
        <p:spPr>
          <a:xfrm>
            <a:off x="2743201" y="4724400"/>
            <a:ext cx="4570241" cy="1477328"/>
          </a:xfrm>
          <a:prstGeom prst="rect">
            <a:avLst/>
          </a:prstGeom>
          <a:noFill/>
        </p:spPr>
        <p:txBody>
          <a:bodyPr wrap="square" rtlCol="0">
            <a:spAutoFit/>
          </a:bodyPr>
          <a:lstStyle/>
          <a:p>
            <a:r>
              <a:rPr lang="en-US" b="1" dirty="0"/>
              <a:t>•Pull over and take a nap if you're drowsy</a:t>
            </a:r>
          </a:p>
          <a:p>
            <a:endParaRPr lang="en-US" b="1" dirty="0"/>
          </a:p>
          <a:p>
            <a:r>
              <a:rPr lang="en-US" b="1" dirty="0"/>
              <a:t>•Travel during times you are typically awake</a:t>
            </a:r>
          </a:p>
        </p:txBody>
      </p:sp>
    </p:spTree>
    <p:extLst>
      <p:ext uri="{BB962C8B-B14F-4D97-AF65-F5344CB8AC3E}">
        <p14:creationId xmlns:p14="http://schemas.microsoft.com/office/powerpoint/2010/main" val="156175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a:xfrm>
            <a:off x="2743200" y="1317486"/>
            <a:ext cx="7810500" cy="2340114"/>
          </a:xfrm>
        </p:spPr>
        <p:txBody>
          <a:bodyPr>
            <a:noAutofit/>
          </a:bodyPr>
          <a:lstStyle/>
          <a:p>
            <a:pPr>
              <a:spcBef>
                <a:spcPct val="0"/>
              </a:spcBef>
              <a:spcAft>
                <a:spcPts val="1200"/>
              </a:spcAft>
              <a:buFont typeface="Arial" panose="020B0604020202020204" pitchFamily="34" charset="0"/>
              <a:buChar char="•"/>
            </a:pPr>
            <a:r>
              <a:rPr lang="en-US" sz="1800" b="1" dirty="0">
                <a:solidFill>
                  <a:schemeClr val="tx1"/>
                </a:solidFill>
              </a:rPr>
              <a:t>Start every trip well-rested.</a:t>
            </a:r>
          </a:p>
          <a:p>
            <a:pPr>
              <a:spcBef>
                <a:spcPct val="0"/>
              </a:spcBef>
              <a:spcAft>
                <a:spcPts val="1200"/>
              </a:spcAft>
              <a:buFont typeface="Arial" panose="020B0604020202020204" pitchFamily="34" charset="0"/>
              <a:buChar char="•"/>
            </a:pPr>
            <a:r>
              <a:rPr lang="en-US" sz="1800" b="1" dirty="0">
                <a:solidFill>
                  <a:schemeClr val="tx1"/>
                </a:solidFill>
              </a:rPr>
              <a:t>Drive during daylight hours.</a:t>
            </a:r>
          </a:p>
          <a:p>
            <a:pPr>
              <a:spcBef>
                <a:spcPct val="0"/>
              </a:spcBef>
              <a:spcAft>
                <a:spcPts val="1200"/>
              </a:spcAft>
              <a:buFont typeface="Arial" panose="020B0604020202020204" pitchFamily="34" charset="0"/>
              <a:buChar char="•"/>
            </a:pPr>
            <a:r>
              <a:rPr lang="en-US" sz="1800" b="1" dirty="0">
                <a:solidFill>
                  <a:schemeClr val="tx1"/>
                </a:solidFill>
              </a:rPr>
              <a:t>Schedule breaks every two hours.</a:t>
            </a:r>
          </a:p>
          <a:p>
            <a:pPr>
              <a:spcBef>
                <a:spcPct val="0"/>
              </a:spcBef>
              <a:spcAft>
                <a:spcPts val="1200"/>
              </a:spcAft>
              <a:buFont typeface="Arial" panose="020B0604020202020204" pitchFamily="34" charset="0"/>
              <a:buChar char="•"/>
            </a:pPr>
            <a:r>
              <a:rPr lang="en-US" sz="1800" b="1" dirty="0">
                <a:solidFill>
                  <a:schemeClr val="tx1"/>
                </a:solidFill>
              </a:rPr>
              <a:t>Never drink and drive.</a:t>
            </a:r>
          </a:p>
          <a:p>
            <a:pPr>
              <a:spcBef>
                <a:spcPct val="0"/>
              </a:spcBef>
              <a:spcAft>
                <a:spcPts val="1200"/>
              </a:spcAft>
              <a:buFont typeface="Arial" panose="020B0604020202020204" pitchFamily="34" charset="0"/>
              <a:buChar char="•"/>
            </a:pPr>
            <a:r>
              <a:rPr lang="en-US" sz="1800" b="1" dirty="0">
                <a:solidFill>
                  <a:schemeClr val="tx1"/>
                </a:solidFill>
              </a:rPr>
              <a:t>Pull over if you get tired.</a:t>
            </a:r>
          </a:p>
          <a:p>
            <a:pPr marL="0" indent="0">
              <a:spcBef>
                <a:spcPct val="0"/>
              </a:spcBef>
              <a:spcAft>
                <a:spcPts val="1200"/>
              </a:spcAft>
              <a:buNone/>
            </a:pPr>
            <a:endParaRPr lang="en-US" sz="2400" b="1" dirty="0">
              <a:solidFill>
                <a:schemeClr val="tx1"/>
              </a:solidFill>
            </a:endParaRPr>
          </a:p>
        </p:txBody>
      </p:sp>
      <p:sp>
        <p:nvSpPr>
          <p:cNvPr id="3" name="Rectangle 2"/>
          <p:cNvSpPr/>
          <p:nvPr/>
        </p:nvSpPr>
        <p:spPr>
          <a:xfrm>
            <a:off x="2590801" y="457201"/>
            <a:ext cx="8077199" cy="584775"/>
          </a:xfrm>
          <a:prstGeom prst="rect">
            <a:avLst/>
          </a:prstGeom>
        </p:spPr>
        <p:txBody>
          <a:bodyPr wrap="square">
            <a:spAutoFit/>
          </a:bodyPr>
          <a:lstStyle/>
          <a:p>
            <a:pPr algn="ctr"/>
            <a:r>
              <a:rPr lang="en-US" sz="3200" b="1" dirty="0"/>
              <a:t>Road Trip Checklist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4700" y="1397000"/>
            <a:ext cx="3162300" cy="2108200"/>
          </a:xfrm>
          <a:prstGeom prst="rect">
            <a:avLst/>
          </a:prstGeom>
          <a:ln w="1905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7000" y="3962401"/>
            <a:ext cx="7620000" cy="2362201"/>
          </a:xfrm>
          <a:prstGeom prst="rect">
            <a:avLst/>
          </a:prstGeom>
          <a:ln w="19050">
            <a:solidFill>
              <a:schemeClr val="tx1"/>
            </a:solidFill>
          </a:ln>
        </p:spPr>
      </p:pic>
    </p:spTree>
    <p:extLst>
      <p:ext uri="{BB962C8B-B14F-4D97-AF65-F5344CB8AC3E}">
        <p14:creationId xmlns:p14="http://schemas.microsoft.com/office/powerpoint/2010/main" val="232174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4000"/>
                                        <p:tgtEl>
                                          <p:spTgt spid="15364">
                                            <p:txEl>
                                              <p:pRg st="0" end="0"/>
                                            </p:txEl>
                                          </p:spTgt>
                                        </p:tgtEl>
                                      </p:cBhvr>
                                    </p:animEffect>
                                    <p:anim calcmode="lin" valueType="num">
                                      <p:cBhvr>
                                        <p:cTn id="8" dur="40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15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4">
                                            <p:txEl>
                                              <p:pRg st="1" end="1"/>
                                            </p:txEl>
                                          </p:spTgt>
                                        </p:tgtEl>
                                        <p:attrNameLst>
                                          <p:attrName>style.visibility</p:attrName>
                                        </p:attrNameLst>
                                      </p:cBhvr>
                                      <p:to>
                                        <p:strVal val="visible"/>
                                      </p:to>
                                    </p:set>
                                    <p:animEffect transition="in" filter="fade">
                                      <p:cBhvr>
                                        <p:cTn id="14" dur="4000"/>
                                        <p:tgtEl>
                                          <p:spTgt spid="15364">
                                            <p:txEl>
                                              <p:pRg st="1" end="1"/>
                                            </p:txEl>
                                          </p:spTgt>
                                        </p:tgtEl>
                                      </p:cBhvr>
                                    </p:animEffect>
                                    <p:anim calcmode="lin" valueType="num">
                                      <p:cBhvr>
                                        <p:cTn id="15" dur="40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p:cTn id="16" dur="4000" fill="hold"/>
                                        <p:tgtEl>
                                          <p:spTgt spid="153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4">
                                            <p:txEl>
                                              <p:pRg st="2" end="2"/>
                                            </p:txEl>
                                          </p:spTgt>
                                        </p:tgtEl>
                                        <p:attrNameLst>
                                          <p:attrName>style.visibility</p:attrName>
                                        </p:attrNameLst>
                                      </p:cBhvr>
                                      <p:to>
                                        <p:strVal val="visible"/>
                                      </p:to>
                                    </p:set>
                                    <p:animEffect transition="in" filter="fade">
                                      <p:cBhvr>
                                        <p:cTn id="21" dur="4000"/>
                                        <p:tgtEl>
                                          <p:spTgt spid="15364">
                                            <p:txEl>
                                              <p:pRg st="2" end="2"/>
                                            </p:txEl>
                                          </p:spTgt>
                                        </p:tgtEl>
                                      </p:cBhvr>
                                    </p:animEffect>
                                    <p:anim calcmode="lin" valueType="num">
                                      <p:cBhvr>
                                        <p:cTn id="22" dur="40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p:cTn id="23" dur="4000" fill="hold"/>
                                        <p:tgtEl>
                                          <p:spTgt spid="153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4">
                                            <p:txEl>
                                              <p:pRg st="3" end="3"/>
                                            </p:txEl>
                                          </p:spTgt>
                                        </p:tgtEl>
                                        <p:attrNameLst>
                                          <p:attrName>style.visibility</p:attrName>
                                        </p:attrNameLst>
                                      </p:cBhvr>
                                      <p:to>
                                        <p:strVal val="visible"/>
                                      </p:to>
                                    </p:set>
                                    <p:animEffect transition="in" filter="fade">
                                      <p:cBhvr>
                                        <p:cTn id="28" dur="4000"/>
                                        <p:tgtEl>
                                          <p:spTgt spid="15364">
                                            <p:txEl>
                                              <p:pRg st="3" end="3"/>
                                            </p:txEl>
                                          </p:spTgt>
                                        </p:tgtEl>
                                      </p:cBhvr>
                                    </p:animEffect>
                                    <p:anim calcmode="lin" valueType="num">
                                      <p:cBhvr>
                                        <p:cTn id="29" dur="40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p:cTn id="30" dur="4000" fill="hold"/>
                                        <p:tgtEl>
                                          <p:spTgt spid="153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4">
                                            <p:txEl>
                                              <p:pRg st="4" end="4"/>
                                            </p:txEl>
                                          </p:spTgt>
                                        </p:tgtEl>
                                        <p:attrNameLst>
                                          <p:attrName>style.visibility</p:attrName>
                                        </p:attrNameLst>
                                      </p:cBhvr>
                                      <p:to>
                                        <p:strVal val="visible"/>
                                      </p:to>
                                    </p:set>
                                    <p:animEffect transition="in" filter="fade">
                                      <p:cBhvr>
                                        <p:cTn id="35" dur="4000"/>
                                        <p:tgtEl>
                                          <p:spTgt spid="15364">
                                            <p:txEl>
                                              <p:pRg st="4" end="4"/>
                                            </p:txEl>
                                          </p:spTgt>
                                        </p:tgtEl>
                                      </p:cBhvr>
                                    </p:animEffect>
                                    <p:anim calcmode="lin" valueType="num">
                                      <p:cBhvr>
                                        <p:cTn id="36" dur="40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p:cTn id="37" dur="4000" fill="hold"/>
                                        <p:tgtEl>
                                          <p:spTgt spid="1536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2743200" y="1295400"/>
            <a:ext cx="3581400" cy="4724400"/>
          </a:xfrm>
        </p:spPr>
        <p:txBody>
          <a:bodyPr>
            <a:noAutofit/>
          </a:bodyPr>
          <a:lstStyle/>
          <a:p>
            <a:pPr marL="0" indent="0">
              <a:buNone/>
            </a:pPr>
            <a:r>
              <a:rPr lang="en-US" altLang="en-US" sz="1800" dirty="0">
                <a:solidFill>
                  <a:schemeClr val="tx1"/>
                </a:solidFill>
              </a:rPr>
              <a:t>Auto insurers report the number of claims spike on Black Friday and run above normal through the holiday shopping season. </a:t>
            </a:r>
          </a:p>
          <a:p>
            <a:pPr marL="0" indent="0">
              <a:buNone/>
            </a:pPr>
            <a:endParaRPr lang="en-US" altLang="en-US" sz="1800" dirty="0">
              <a:solidFill>
                <a:schemeClr val="tx1"/>
              </a:solidFill>
            </a:endParaRPr>
          </a:p>
          <a:p>
            <a:pPr marL="0" indent="0">
              <a:buNone/>
            </a:pPr>
            <a:r>
              <a:rPr lang="en-US" altLang="en-US" sz="1800" dirty="0">
                <a:solidFill>
                  <a:schemeClr val="tx1"/>
                </a:solidFill>
              </a:rPr>
              <a:t>These spikes don’t include all the unreported fender benders. </a:t>
            </a:r>
          </a:p>
          <a:p>
            <a:pPr marL="0" indent="0">
              <a:buNone/>
            </a:pPr>
            <a:endParaRPr lang="en-US" altLang="en-US" sz="1800" dirty="0">
              <a:solidFill>
                <a:schemeClr val="tx1"/>
              </a:solidFill>
            </a:endParaRPr>
          </a:p>
          <a:p>
            <a:pPr marL="0" indent="0">
              <a:buNone/>
            </a:pPr>
            <a:r>
              <a:rPr lang="en-US" altLang="en-US" sz="1800" dirty="0">
                <a:solidFill>
                  <a:schemeClr val="tx1"/>
                </a:solidFill>
              </a:rPr>
              <a:t>Safety isn’t guaranteed just by driving slowly in parking lots. </a:t>
            </a:r>
          </a:p>
          <a:p>
            <a:pPr marL="0" indent="0">
              <a:buNone/>
            </a:pPr>
            <a:endParaRPr lang="en-US" altLang="en-US" sz="1800" dirty="0">
              <a:solidFill>
                <a:schemeClr val="tx1"/>
              </a:solidFill>
            </a:endParaRPr>
          </a:p>
          <a:p>
            <a:pPr marL="0" indent="0">
              <a:buNone/>
            </a:pPr>
            <a:r>
              <a:rPr lang="en-US" altLang="en-US" sz="1800" dirty="0">
                <a:solidFill>
                  <a:schemeClr val="tx1"/>
                </a:solidFill>
              </a:rPr>
              <a:t>You must always anticipate the actions of other drivers. </a:t>
            </a:r>
          </a:p>
          <a:p>
            <a:pPr marL="0" indent="0">
              <a:buNone/>
            </a:pPr>
            <a:r>
              <a:rPr lang="en-US" altLang="en-US" sz="1800" dirty="0">
                <a:solidFill>
                  <a:schemeClr val="tx1"/>
                </a:solidFill>
              </a:rPr>
              <a:t> </a:t>
            </a:r>
          </a:p>
          <a:p>
            <a:pPr marL="0" indent="0">
              <a:buNone/>
            </a:pPr>
            <a:endParaRPr lang="en-US" altLang="en-US" sz="2000" dirty="0">
              <a:solidFill>
                <a:schemeClr val="tx1"/>
              </a:solidFill>
            </a:endParaRPr>
          </a:p>
          <a:p>
            <a:pPr marL="0" indent="0">
              <a:buNone/>
            </a:pPr>
            <a:endParaRPr lang="en-US" altLang="en-US" sz="2000" dirty="0">
              <a:solidFill>
                <a:schemeClr val="tx1"/>
              </a:solidFill>
            </a:endParaRPr>
          </a:p>
        </p:txBody>
      </p:sp>
      <p:pic>
        <p:nvPicPr>
          <p:cNvPr id="29704"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858000" y="1447801"/>
            <a:ext cx="3124200" cy="43667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800" y="457201"/>
            <a:ext cx="8077200" cy="584775"/>
          </a:xfrm>
          <a:prstGeom prst="rect">
            <a:avLst/>
          </a:prstGeom>
        </p:spPr>
        <p:txBody>
          <a:bodyPr wrap="square">
            <a:spAutoFit/>
          </a:bodyPr>
          <a:lstStyle/>
          <a:p>
            <a:pPr algn="ctr"/>
            <a:r>
              <a:rPr lang="en-US" sz="3200" b="1" dirty="0"/>
              <a:t>Parking Lot Safety</a:t>
            </a:r>
          </a:p>
        </p:txBody>
      </p:sp>
    </p:spTree>
    <p:extLst>
      <p:ext uri="{BB962C8B-B14F-4D97-AF65-F5344CB8AC3E}">
        <p14:creationId xmlns:p14="http://schemas.microsoft.com/office/powerpoint/2010/main" val="200783727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9704"/>
                                        </p:tgtEl>
                                        <p:attrNameLst>
                                          <p:attrName>r</p:attrName>
                                        </p:attrNameLst>
                                      </p:cBhvr>
                                    </p:animRot>
                                    <p:animRot by="-240000">
                                      <p:cBhvr>
                                        <p:cTn id="7" dur="600" fill="hold">
                                          <p:stCondLst>
                                            <p:cond delay="600"/>
                                          </p:stCondLst>
                                        </p:cTn>
                                        <p:tgtEl>
                                          <p:spTgt spid="29704"/>
                                        </p:tgtEl>
                                        <p:attrNameLst>
                                          <p:attrName>r</p:attrName>
                                        </p:attrNameLst>
                                      </p:cBhvr>
                                    </p:animRot>
                                    <p:animRot by="240000">
                                      <p:cBhvr>
                                        <p:cTn id="8" dur="600" fill="hold">
                                          <p:stCondLst>
                                            <p:cond delay="1200"/>
                                          </p:stCondLst>
                                        </p:cTn>
                                        <p:tgtEl>
                                          <p:spTgt spid="29704"/>
                                        </p:tgtEl>
                                        <p:attrNameLst>
                                          <p:attrName>r</p:attrName>
                                        </p:attrNameLst>
                                      </p:cBhvr>
                                    </p:animRot>
                                    <p:animRot by="-240000">
                                      <p:cBhvr>
                                        <p:cTn id="9" dur="600" fill="hold">
                                          <p:stCondLst>
                                            <p:cond delay="1800"/>
                                          </p:stCondLst>
                                        </p:cTn>
                                        <p:tgtEl>
                                          <p:spTgt spid="29704"/>
                                        </p:tgtEl>
                                        <p:attrNameLst>
                                          <p:attrName>r</p:attrName>
                                        </p:attrNameLst>
                                      </p:cBhvr>
                                    </p:animRot>
                                    <p:animRot by="120000">
                                      <p:cBhvr>
                                        <p:cTn id="10" dur="600" fill="hold">
                                          <p:stCondLst>
                                            <p:cond delay="2400"/>
                                          </p:stCondLst>
                                        </p:cTn>
                                        <p:tgtEl>
                                          <p:spTgt spid="297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2667000" y="1393686"/>
            <a:ext cx="4038600" cy="3406914"/>
          </a:xfrm>
        </p:spPr>
        <p:txBody>
          <a:bodyPr>
            <a:noAutofit/>
          </a:bodyPr>
          <a:lstStyle/>
          <a:p>
            <a:pPr marL="0" indent="0">
              <a:buNone/>
            </a:pPr>
            <a:r>
              <a:rPr lang="en-US" altLang="en-US" sz="1800" dirty="0">
                <a:solidFill>
                  <a:schemeClr val="tx1"/>
                </a:solidFill>
              </a:rPr>
              <a:t>•Stay in lanes and avoid cutting across lots</a:t>
            </a:r>
          </a:p>
          <a:p>
            <a:pPr marL="0" indent="0">
              <a:buNone/>
            </a:pPr>
            <a:r>
              <a:rPr lang="en-US" altLang="en-US" sz="1800" dirty="0">
                <a:solidFill>
                  <a:schemeClr val="tx1"/>
                </a:solidFill>
              </a:rPr>
              <a:t>•Drive slowly and use directional signals</a:t>
            </a:r>
          </a:p>
          <a:p>
            <a:pPr marL="0" indent="0">
              <a:buNone/>
            </a:pPr>
            <a:r>
              <a:rPr lang="en-US" altLang="en-US" sz="1800" dirty="0">
                <a:solidFill>
                  <a:schemeClr val="tx1"/>
                </a:solidFill>
              </a:rPr>
              <a:t>•Obey stop signs and no-parking signs</a:t>
            </a:r>
          </a:p>
          <a:p>
            <a:pPr marL="0" indent="0">
              <a:buNone/>
            </a:pPr>
            <a:r>
              <a:rPr lang="en-US" altLang="en-US" sz="1800" dirty="0">
                <a:solidFill>
                  <a:schemeClr val="tx1"/>
                </a:solidFill>
              </a:rPr>
              <a:t>•When backing out, be mindful of vehicles and pedestrians</a:t>
            </a:r>
          </a:p>
          <a:p>
            <a:pPr marL="0" indent="0">
              <a:buNone/>
            </a:pPr>
            <a:r>
              <a:rPr lang="en-US" altLang="en-US" sz="1800" dirty="0">
                <a:solidFill>
                  <a:schemeClr val="tx1"/>
                </a:solidFill>
              </a:rPr>
              <a:t>•Watch for small children and parents with baby strollers</a:t>
            </a:r>
          </a:p>
        </p:txBody>
      </p:sp>
      <p:sp>
        <p:nvSpPr>
          <p:cNvPr id="2" name="Rectangle 1"/>
          <p:cNvSpPr/>
          <p:nvPr/>
        </p:nvSpPr>
        <p:spPr>
          <a:xfrm>
            <a:off x="2590800" y="457201"/>
            <a:ext cx="8077200" cy="584775"/>
          </a:xfrm>
          <a:prstGeom prst="rect">
            <a:avLst/>
          </a:prstGeom>
        </p:spPr>
        <p:txBody>
          <a:bodyPr wrap="square">
            <a:spAutoFit/>
          </a:bodyPr>
          <a:lstStyle/>
          <a:p>
            <a:pPr algn="ctr"/>
            <a:r>
              <a:rPr lang="en-US" sz="3200" b="1" dirty="0"/>
              <a:t>Parking Lot Safety (cont.) </a:t>
            </a:r>
          </a:p>
        </p:txBody>
      </p:sp>
      <p:sp>
        <p:nvSpPr>
          <p:cNvPr id="3" name="TextBox 2"/>
          <p:cNvSpPr txBox="1"/>
          <p:nvPr/>
        </p:nvSpPr>
        <p:spPr>
          <a:xfrm>
            <a:off x="2743200" y="4800600"/>
            <a:ext cx="7467600" cy="1477328"/>
          </a:xfrm>
          <a:prstGeom prst="rect">
            <a:avLst/>
          </a:prstGeom>
          <a:noFill/>
        </p:spPr>
        <p:txBody>
          <a:bodyPr wrap="square" rtlCol="0">
            <a:spAutoFit/>
          </a:bodyPr>
          <a:lstStyle/>
          <a:p>
            <a:pPr>
              <a:spcBef>
                <a:spcPts val="1000"/>
              </a:spcBef>
              <a:buClr>
                <a:srgbClr val="2683C6"/>
              </a:buClr>
            </a:pPr>
            <a:r>
              <a:rPr lang="en-US" altLang="en-US" dirty="0">
                <a:solidFill>
                  <a:prstClr val="black"/>
                </a:solidFill>
              </a:rPr>
              <a:t>Inadequate pavement striping, potholes or cracks, lack of signage, debris, poor lighting, puddles, and snow and ice also can lead to pedestrian injuries. Slips, trips, and falls are common in parking lots, and falls, in general, are the leading cause of death for older adults.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62800" y="1339572"/>
            <a:ext cx="2810488" cy="3286542"/>
          </a:xfrm>
          <a:prstGeom prst="rect">
            <a:avLst/>
          </a:prstGeom>
          <a:ln w="19050">
            <a:solidFill>
              <a:schemeClr val="tx1"/>
            </a:solidFill>
          </a:ln>
        </p:spPr>
      </p:pic>
    </p:spTree>
    <p:extLst>
      <p:ext uri="{BB962C8B-B14F-4D97-AF65-F5344CB8AC3E}">
        <p14:creationId xmlns:p14="http://schemas.microsoft.com/office/powerpoint/2010/main" val="278471121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114801" y="1270036"/>
            <a:ext cx="4038601" cy="26921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4191000"/>
            <a:ext cx="7696200" cy="2308324"/>
          </a:xfrm>
          <a:prstGeom prst="rect">
            <a:avLst/>
          </a:prstGeom>
          <a:noFill/>
        </p:spPr>
        <p:txBody>
          <a:bodyPr wrap="square" rtlCol="0">
            <a:spAutoFit/>
          </a:bodyPr>
          <a:lstStyle/>
          <a:p>
            <a:r>
              <a:rPr lang="en-US" dirty="0"/>
              <a:t>Choosing the right parking spot can go a long way toward deterring theft and crime. Consumer Reports provides some simple safety rules: </a:t>
            </a:r>
          </a:p>
          <a:p>
            <a:r>
              <a:rPr lang="en-US" dirty="0"/>
              <a:t>•Pick spots that are well-lit and close to stores where you will be shopping</a:t>
            </a:r>
          </a:p>
          <a:p>
            <a:r>
              <a:rPr lang="en-US" dirty="0"/>
              <a:t>•Lock your doors</a:t>
            </a:r>
          </a:p>
          <a:p>
            <a:r>
              <a:rPr lang="en-US" dirty="0"/>
              <a:t>•Store purchases in places that are out of sight (in the trunk or tucked under dark-colored blankets</a:t>
            </a:r>
          </a:p>
        </p:txBody>
      </p:sp>
      <p:sp>
        <p:nvSpPr>
          <p:cNvPr id="3" name="Rectangle 2"/>
          <p:cNvSpPr/>
          <p:nvPr/>
        </p:nvSpPr>
        <p:spPr>
          <a:xfrm>
            <a:off x="2590801" y="457201"/>
            <a:ext cx="8077199" cy="584775"/>
          </a:xfrm>
          <a:prstGeom prst="rect">
            <a:avLst/>
          </a:prstGeom>
        </p:spPr>
        <p:txBody>
          <a:bodyPr wrap="square">
            <a:spAutoFit/>
          </a:bodyPr>
          <a:lstStyle/>
          <a:p>
            <a:pPr algn="ctr"/>
            <a:r>
              <a:rPr lang="en-US" sz="3200" b="1" dirty="0"/>
              <a:t>Parking Lot Safety (cont.)</a:t>
            </a:r>
          </a:p>
        </p:txBody>
      </p:sp>
    </p:spTree>
    <p:extLst>
      <p:ext uri="{BB962C8B-B14F-4D97-AF65-F5344CB8AC3E}">
        <p14:creationId xmlns:p14="http://schemas.microsoft.com/office/powerpoint/2010/main" val="22089778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9704"/>
                                        </p:tgtEl>
                                        <p:attrNameLst>
                                          <p:attrName>r</p:attrName>
                                        </p:attrNameLst>
                                      </p:cBhvr>
                                    </p:animRot>
                                    <p:animRot by="-240000">
                                      <p:cBhvr>
                                        <p:cTn id="7" dur="600" fill="hold">
                                          <p:stCondLst>
                                            <p:cond delay="600"/>
                                          </p:stCondLst>
                                        </p:cTn>
                                        <p:tgtEl>
                                          <p:spTgt spid="29704"/>
                                        </p:tgtEl>
                                        <p:attrNameLst>
                                          <p:attrName>r</p:attrName>
                                        </p:attrNameLst>
                                      </p:cBhvr>
                                    </p:animRot>
                                    <p:animRot by="240000">
                                      <p:cBhvr>
                                        <p:cTn id="8" dur="600" fill="hold">
                                          <p:stCondLst>
                                            <p:cond delay="1200"/>
                                          </p:stCondLst>
                                        </p:cTn>
                                        <p:tgtEl>
                                          <p:spTgt spid="29704"/>
                                        </p:tgtEl>
                                        <p:attrNameLst>
                                          <p:attrName>r</p:attrName>
                                        </p:attrNameLst>
                                      </p:cBhvr>
                                    </p:animRot>
                                    <p:animRot by="-240000">
                                      <p:cBhvr>
                                        <p:cTn id="9" dur="600" fill="hold">
                                          <p:stCondLst>
                                            <p:cond delay="1800"/>
                                          </p:stCondLst>
                                        </p:cTn>
                                        <p:tgtEl>
                                          <p:spTgt spid="29704"/>
                                        </p:tgtEl>
                                        <p:attrNameLst>
                                          <p:attrName>r</p:attrName>
                                        </p:attrNameLst>
                                      </p:cBhvr>
                                    </p:animRot>
                                    <p:animRot by="120000">
                                      <p:cBhvr>
                                        <p:cTn id="10" dur="600" fill="hold">
                                          <p:stCondLst>
                                            <p:cond delay="2400"/>
                                          </p:stCondLst>
                                        </p:cTn>
                                        <p:tgtEl>
                                          <p:spTgt spid="297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752600" y="1600200"/>
            <a:ext cx="3505200" cy="3581400"/>
          </a:xfrm>
          <a:solidFill>
            <a:schemeClr val="tx1"/>
          </a:solidFill>
          <a:ln w="19050">
            <a:solidFill>
              <a:schemeClr val="tx1"/>
            </a:solidFill>
          </a:ln>
        </p:spPr>
        <p:txBody>
          <a:bodyPr>
            <a:normAutofit/>
          </a:bodyPr>
          <a:lstStyle/>
          <a:p>
            <a:pPr marL="60325" indent="-60325">
              <a:buNone/>
              <a:defRPr/>
            </a:pPr>
            <a:r>
              <a:rPr lang="en-US" sz="3200" dirty="0">
                <a:solidFill>
                  <a:schemeClr val="bg1"/>
                </a:solidFill>
              </a:rPr>
              <a:t>In 2019:</a:t>
            </a:r>
          </a:p>
          <a:p>
            <a:pPr eaLnBrk="1" hangingPunct="1">
              <a:buFont typeface="Arial" charset="0"/>
              <a:buNone/>
              <a:defRPr/>
            </a:pPr>
            <a:r>
              <a:rPr lang="en-US" sz="3200" dirty="0">
                <a:solidFill>
                  <a:schemeClr val="bg1"/>
                </a:solidFill>
              </a:rPr>
              <a:t>	</a:t>
            </a:r>
            <a:r>
              <a:rPr lang="en-US" sz="3200" b="1" dirty="0">
                <a:solidFill>
                  <a:srgbClr val="FFC000"/>
                </a:solidFill>
              </a:rPr>
              <a:t>35</a:t>
            </a:r>
            <a:r>
              <a:rPr lang="en-US" sz="3200" dirty="0">
                <a:solidFill>
                  <a:schemeClr val="bg1"/>
                </a:solidFill>
              </a:rPr>
              <a:t> Sailors and Marines lost their lives</a:t>
            </a:r>
          </a:p>
        </p:txBody>
      </p:sp>
      <p:pic>
        <p:nvPicPr>
          <p:cNvPr id="7172" name="Picture 4" descr="Picture4 copy.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57800" y="1600200"/>
            <a:ext cx="5246719"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1"/>
          <p:cNvSpPr txBox="1">
            <a:spLocks noChangeArrowheads="1"/>
          </p:cNvSpPr>
          <p:nvPr/>
        </p:nvSpPr>
        <p:spPr bwMode="auto">
          <a:xfrm>
            <a:off x="1981200" y="5257800"/>
            <a:ext cx="8305800" cy="1077218"/>
          </a:xfrm>
          <a:prstGeom prst="rect">
            <a:avLst/>
          </a:prstGeom>
          <a:solidFill>
            <a:schemeClr val="bg1">
              <a:lumMod val="95000"/>
            </a:schemeClr>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rgbClr val="C00000"/>
                </a:solidFill>
              </a:rPr>
              <a:t>Impact</a:t>
            </a:r>
            <a:r>
              <a:rPr lang="en-US" altLang="en-US" sz="3200" dirty="0">
                <a:solidFill>
                  <a:srgbClr val="C00000"/>
                </a:solidFill>
              </a:rPr>
              <a:t>: </a:t>
            </a:r>
            <a:r>
              <a:rPr lang="en-US" altLang="en-US" sz="3200" b="1" dirty="0">
                <a:solidFill>
                  <a:srgbClr val="C00000"/>
                </a:solidFill>
              </a:rPr>
              <a:t>35</a:t>
            </a:r>
            <a:r>
              <a:rPr lang="en-US" altLang="en-US" sz="3200" dirty="0"/>
              <a:t> trained and ready Sailors and Marines are </a:t>
            </a:r>
            <a:r>
              <a:rPr lang="en-US" altLang="en-US" sz="3200" b="1" dirty="0">
                <a:solidFill>
                  <a:srgbClr val="C00000"/>
                </a:solidFill>
              </a:rPr>
              <a:t>no longer with us</a:t>
            </a:r>
            <a:r>
              <a:rPr lang="en-US" altLang="en-US" sz="3200" dirty="0"/>
              <a:t>.</a:t>
            </a:r>
          </a:p>
        </p:txBody>
      </p:sp>
      <p:sp>
        <p:nvSpPr>
          <p:cNvPr id="3" name="Rectangle 2"/>
          <p:cNvSpPr/>
          <p:nvPr/>
        </p:nvSpPr>
        <p:spPr>
          <a:xfrm>
            <a:off x="3432168" y="435114"/>
            <a:ext cx="5697394" cy="707886"/>
          </a:xfrm>
          <a:prstGeom prst="rect">
            <a:avLst/>
          </a:prstGeom>
        </p:spPr>
        <p:txBody>
          <a:bodyPr wrap="none">
            <a:spAutoFit/>
          </a:bodyPr>
          <a:lstStyle/>
          <a:p>
            <a:r>
              <a:rPr lang="en-US" sz="4000" b="1" dirty="0"/>
              <a:t>Why should you care?</a:t>
            </a:r>
          </a:p>
        </p:txBody>
      </p:sp>
    </p:spTree>
    <p:extLst>
      <p:ext uri="{BB962C8B-B14F-4D97-AF65-F5344CB8AC3E}">
        <p14:creationId xmlns:p14="http://schemas.microsoft.com/office/powerpoint/2010/main" val="105634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1000"/>
                                  </p:stCondLst>
                                  <p:childTnLst>
                                    <p:animClr clrSpc="rgb" dir="cw">
                                      <p:cBhvr override="childStyle">
                                        <p:cTn id="6" dur="1500" fill="hold"/>
                                        <p:tgtEl>
                                          <p:spTgt spid="7171">
                                            <p:txEl>
                                              <p:pRg st="1" end="1"/>
                                            </p:txEl>
                                          </p:spTgt>
                                        </p:tgtEl>
                                        <p:attrNameLst>
                                          <p:attrName>style.color</p:attrName>
                                        </p:attrNameLst>
                                      </p:cBhvr>
                                      <p:to>
                                        <a:schemeClr val="accent2"/>
                                      </p:to>
                                    </p:animClr>
                                    <p:animClr clrSpc="rgb" dir="cw">
                                      <p:cBhvr>
                                        <p:cTn id="7" dur="1500" fill="hold"/>
                                        <p:tgtEl>
                                          <p:spTgt spid="7171">
                                            <p:txEl>
                                              <p:pRg st="1" end="1"/>
                                            </p:txEl>
                                          </p:spTgt>
                                        </p:tgtEl>
                                        <p:attrNameLst>
                                          <p:attrName>fillcolor</p:attrName>
                                        </p:attrNameLst>
                                      </p:cBhvr>
                                      <p:to>
                                        <a:schemeClr val="accent2"/>
                                      </p:to>
                                    </p:animClr>
                                    <p:set>
                                      <p:cBhvr>
                                        <p:cTn id="8" dur="1500" fill="hold"/>
                                        <p:tgtEl>
                                          <p:spTgt spid="7171">
                                            <p:txEl>
                                              <p:pRg st="1" end="1"/>
                                            </p:txEl>
                                          </p:spTgt>
                                        </p:tgtEl>
                                        <p:attrNameLst>
                                          <p:attrName>fill.type</p:attrName>
                                        </p:attrNameLst>
                                      </p:cBhvr>
                                      <p:to>
                                        <p:strVal val="solid"/>
                                      </p:to>
                                    </p:set>
                                    <p:set>
                                      <p:cBhvr>
                                        <p:cTn id="9" dur="1500" fill="hold"/>
                                        <p:tgtEl>
                                          <p:spTgt spid="7171">
                                            <p:txEl>
                                              <p:pRg st="1" end="1"/>
                                            </p:txEl>
                                          </p:spTgt>
                                        </p:tgtEl>
                                        <p:attrNameLst>
                                          <p:attrName>fill.on</p:attrName>
                                        </p:attrNameLst>
                                      </p:cBhvr>
                                      <p:to>
                                        <p:strVal val="true"/>
                                      </p:to>
                                    </p:set>
                                  </p:childTnLst>
                                </p:cTn>
                              </p:par>
                            </p:childTnLst>
                          </p:cTn>
                        </p:par>
                        <p:par>
                          <p:cTn id="10" fill="hold">
                            <p:stCondLst>
                              <p:cond delay="2500"/>
                            </p:stCondLst>
                            <p:childTnLst>
                              <p:par>
                                <p:cTn id="11" presetID="18" presetClass="emph" presetSubtype="0" fill="hold" nodeType="afterEffect">
                                  <p:stCondLst>
                                    <p:cond delay="0"/>
                                  </p:stCondLst>
                                  <p:iterate type="lt">
                                    <p:tmPct val="4000"/>
                                  </p:iterate>
                                  <p:childTnLst>
                                    <p:set>
                                      <p:cBhvr override="childStyle">
                                        <p:cTn id="12" dur="500" fill="hold"/>
                                        <p:tgtEl>
                                          <p:spTgt spid="5">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2721997" y="1524000"/>
            <a:ext cx="7336403" cy="5105400"/>
          </a:xfrm>
        </p:spPr>
        <p:txBody>
          <a:bodyPr>
            <a:noAutofit/>
          </a:bodyPr>
          <a:lstStyle/>
          <a:p>
            <a:pPr marL="0" indent="0">
              <a:buNone/>
            </a:pPr>
            <a:r>
              <a:rPr lang="en-US" sz="1800" u="sng" dirty="0">
                <a:solidFill>
                  <a:schemeClr val="tx1"/>
                </a:solidFill>
              </a:rPr>
              <a:t>Winter can be a prime time </a:t>
            </a:r>
            <a:r>
              <a:rPr lang="en-US" sz="1800" dirty="0">
                <a:solidFill>
                  <a:schemeClr val="tx1"/>
                </a:solidFill>
              </a:rPr>
              <a:t>for carbon monoxide poisoning as people turn on their heating systems and warm their cars in garages. So as the weather turns colder, it's important to take extra precautions.   Open the garage door prior to starting your vehicle in the garage. </a:t>
            </a:r>
          </a:p>
          <a:p>
            <a:pPr marL="0" indent="0">
              <a:buNone/>
            </a:pPr>
            <a:r>
              <a:rPr lang="en-US" sz="1800" dirty="0">
                <a:solidFill>
                  <a:schemeClr val="tx1"/>
                </a:solidFill>
              </a:rPr>
              <a:t>Use caution when operating space heaters, wood stoves and gas logs. Ensure the space is well ventilated and clear. </a:t>
            </a:r>
          </a:p>
          <a:p>
            <a:pPr marL="0" indent="0">
              <a:buNone/>
            </a:pPr>
            <a:endParaRPr lang="en-US" sz="1800" dirty="0">
              <a:solidFill>
                <a:schemeClr val="tx1"/>
              </a:solidFill>
            </a:endParaRPr>
          </a:p>
          <a:p>
            <a:pPr marL="0" indent="0">
              <a:buNone/>
            </a:pPr>
            <a:r>
              <a:rPr lang="en-US" sz="1800" b="1" dirty="0">
                <a:solidFill>
                  <a:schemeClr val="tx1"/>
                </a:solidFill>
              </a:rPr>
              <a:t>TIP:  </a:t>
            </a:r>
            <a:r>
              <a:rPr lang="en-US" sz="1800" dirty="0">
                <a:solidFill>
                  <a:schemeClr val="tx1"/>
                </a:solidFill>
              </a:rPr>
              <a:t>Install a battery-operated or battery backup carbon monoxide detector in the hallway near each separate sleeping area in your home. Check or replace the battery when you change the time on your clocks each spring and fall and replace the detector every five years. </a:t>
            </a:r>
          </a:p>
        </p:txBody>
      </p:sp>
      <p:sp>
        <p:nvSpPr>
          <p:cNvPr id="3" name="Rectangle 2"/>
          <p:cNvSpPr/>
          <p:nvPr/>
        </p:nvSpPr>
        <p:spPr>
          <a:xfrm>
            <a:off x="2590800" y="457201"/>
            <a:ext cx="8077200" cy="584775"/>
          </a:xfrm>
          <a:prstGeom prst="rect">
            <a:avLst/>
          </a:prstGeom>
        </p:spPr>
        <p:txBody>
          <a:bodyPr wrap="square">
            <a:spAutoFit/>
          </a:bodyPr>
          <a:lstStyle/>
          <a:p>
            <a:pPr algn="ctr"/>
            <a:r>
              <a:rPr lang="en-US" sz="3200" b="1" dirty="0"/>
              <a:t>Carbon Monoxide Poisoning</a:t>
            </a:r>
          </a:p>
        </p:txBody>
      </p:sp>
    </p:spTree>
    <p:extLst>
      <p:ext uri="{BB962C8B-B14F-4D97-AF65-F5344CB8AC3E}">
        <p14:creationId xmlns:p14="http://schemas.microsoft.com/office/powerpoint/2010/main" val="3094643495"/>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7239000" y="1359819"/>
            <a:ext cx="2590800" cy="3669382"/>
          </a:xfrm>
        </p:spPr>
        <p:txBody>
          <a:bodyPr>
            <a:noAutofit/>
          </a:bodyPr>
          <a:lstStyle/>
          <a:p>
            <a:pPr marL="0" indent="0">
              <a:buNone/>
            </a:pPr>
            <a:r>
              <a:rPr lang="en-US" altLang="en-US" sz="1800" b="1" dirty="0">
                <a:solidFill>
                  <a:schemeClr val="tx1"/>
                </a:solidFill>
              </a:rPr>
              <a:t>Carbon monoxide </a:t>
            </a:r>
            <a:r>
              <a:rPr lang="en-US" altLang="en-US" sz="1800" dirty="0">
                <a:solidFill>
                  <a:schemeClr val="tx1"/>
                </a:solidFill>
              </a:rPr>
              <a:t>detectors save lives. Every year, over </a:t>
            </a:r>
            <a:r>
              <a:rPr lang="en-US" altLang="en-US" sz="1800" b="1" dirty="0">
                <a:solidFill>
                  <a:schemeClr val="tx1"/>
                </a:solidFill>
              </a:rPr>
              <a:t>400 </a:t>
            </a:r>
            <a:r>
              <a:rPr lang="en-US" altLang="en-US" sz="1800" dirty="0">
                <a:solidFill>
                  <a:schemeClr val="tx1"/>
                </a:solidFill>
              </a:rPr>
              <a:t>people die in the U.S., and </a:t>
            </a:r>
            <a:r>
              <a:rPr lang="en-US" altLang="en-US" sz="1800" b="1" dirty="0">
                <a:solidFill>
                  <a:schemeClr val="tx1"/>
                </a:solidFill>
              </a:rPr>
              <a:t>50,000</a:t>
            </a:r>
            <a:r>
              <a:rPr lang="en-US" altLang="en-US" sz="1800" dirty="0">
                <a:solidFill>
                  <a:schemeClr val="tx1"/>
                </a:solidFill>
              </a:rPr>
              <a:t> are treated for carbon monoxide poisoning.</a:t>
            </a:r>
          </a:p>
          <a:p>
            <a:pPr marL="0" indent="0">
              <a:buNone/>
            </a:pPr>
            <a:r>
              <a:rPr lang="en-US" altLang="en-US" sz="1800" dirty="0">
                <a:solidFill>
                  <a:schemeClr val="tx1"/>
                </a:solidFill>
              </a:rPr>
              <a:t>If alarm sounds move to fresh air and call  9-1-1. </a:t>
            </a:r>
          </a:p>
        </p:txBody>
      </p:sp>
      <p:pic>
        <p:nvPicPr>
          <p:cNvPr id="29704"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43201" y="1359818"/>
            <a:ext cx="4190999" cy="30275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3200" y="4724401"/>
            <a:ext cx="7086600" cy="1200329"/>
          </a:xfrm>
          <a:prstGeom prst="rect">
            <a:avLst/>
          </a:prstGeom>
          <a:noFill/>
        </p:spPr>
        <p:txBody>
          <a:bodyPr wrap="square" rtlCol="0">
            <a:spAutoFit/>
          </a:bodyPr>
          <a:lstStyle/>
          <a:p>
            <a:pPr>
              <a:spcBef>
                <a:spcPts val="1000"/>
              </a:spcBef>
              <a:buClr>
                <a:srgbClr val="2683C6"/>
              </a:buClr>
            </a:pPr>
            <a:r>
              <a:rPr lang="en-US" altLang="en-US" dirty="0"/>
              <a:t>The most common symptoms of carbon monoxide poisoning are often described as </a:t>
            </a:r>
            <a:r>
              <a:rPr lang="en-US" altLang="en-US" b="1" dirty="0"/>
              <a:t>“flu-like”-</a:t>
            </a:r>
            <a:r>
              <a:rPr lang="en-US" altLang="en-US" dirty="0"/>
              <a:t>headache, dizziness, weakness, upset stomach, vomiting, chest pain, and confusion. </a:t>
            </a:r>
          </a:p>
        </p:txBody>
      </p:sp>
      <p:sp>
        <p:nvSpPr>
          <p:cNvPr id="2" name="Rectangle 1"/>
          <p:cNvSpPr/>
          <p:nvPr/>
        </p:nvSpPr>
        <p:spPr>
          <a:xfrm>
            <a:off x="2590800" y="457201"/>
            <a:ext cx="8077200" cy="584775"/>
          </a:xfrm>
          <a:prstGeom prst="rect">
            <a:avLst/>
          </a:prstGeom>
        </p:spPr>
        <p:txBody>
          <a:bodyPr wrap="square">
            <a:spAutoFit/>
          </a:bodyPr>
          <a:lstStyle/>
          <a:p>
            <a:pPr algn="ctr"/>
            <a:r>
              <a:rPr lang="en-US" sz="3200" b="1" dirty="0"/>
              <a:t>Carbon Monoxide Poisoning (cont.)</a:t>
            </a:r>
          </a:p>
        </p:txBody>
      </p:sp>
    </p:spTree>
    <p:extLst>
      <p:ext uri="{BB962C8B-B14F-4D97-AF65-F5344CB8AC3E}">
        <p14:creationId xmlns:p14="http://schemas.microsoft.com/office/powerpoint/2010/main" val="150326738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9704"/>
                                        </p:tgtEl>
                                        <p:attrNameLst>
                                          <p:attrName>r</p:attrName>
                                        </p:attrNameLst>
                                      </p:cBhvr>
                                    </p:animRot>
                                    <p:animRot by="-240000">
                                      <p:cBhvr>
                                        <p:cTn id="7" dur="600" fill="hold">
                                          <p:stCondLst>
                                            <p:cond delay="600"/>
                                          </p:stCondLst>
                                        </p:cTn>
                                        <p:tgtEl>
                                          <p:spTgt spid="29704"/>
                                        </p:tgtEl>
                                        <p:attrNameLst>
                                          <p:attrName>r</p:attrName>
                                        </p:attrNameLst>
                                      </p:cBhvr>
                                    </p:animRot>
                                    <p:animRot by="240000">
                                      <p:cBhvr>
                                        <p:cTn id="8" dur="600" fill="hold">
                                          <p:stCondLst>
                                            <p:cond delay="1200"/>
                                          </p:stCondLst>
                                        </p:cTn>
                                        <p:tgtEl>
                                          <p:spTgt spid="29704"/>
                                        </p:tgtEl>
                                        <p:attrNameLst>
                                          <p:attrName>r</p:attrName>
                                        </p:attrNameLst>
                                      </p:cBhvr>
                                    </p:animRot>
                                    <p:animRot by="-240000">
                                      <p:cBhvr>
                                        <p:cTn id="9" dur="600" fill="hold">
                                          <p:stCondLst>
                                            <p:cond delay="1800"/>
                                          </p:stCondLst>
                                        </p:cTn>
                                        <p:tgtEl>
                                          <p:spTgt spid="29704"/>
                                        </p:tgtEl>
                                        <p:attrNameLst>
                                          <p:attrName>r</p:attrName>
                                        </p:attrNameLst>
                                      </p:cBhvr>
                                    </p:animRot>
                                    <p:animRot by="120000">
                                      <p:cBhvr>
                                        <p:cTn id="10" dur="600" fill="hold">
                                          <p:stCondLst>
                                            <p:cond delay="2400"/>
                                          </p:stCondLst>
                                        </p:cTn>
                                        <p:tgtEl>
                                          <p:spTgt spid="297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5791200" y="762000"/>
            <a:ext cx="4267200" cy="3840162"/>
          </a:xfrm>
        </p:spPr>
        <p:txBody>
          <a:bodyPr>
            <a:noAutofit/>
          </a:bodyPr>
          <a:lstStyle/>
          <a:p>
            <a:pPr marL="0" indent="0">
              <a:buNone/>
            </a:pPr>
            <a:endParaRPr lang="en-US" altLang="en-US" sz="2000" b="1" dirty="0"/>
          </a:p>
          <a:p>
            <a:pPr marL="0" indent="0">
              <a:buNone/>
            </a:pPr>
            <a:endParaRPr lang="en-US" altLang="en-US" sz="2000" dirty="0"/>
          </a:p>
        </p:txBody>
      </p:sp>
      <p:sp>
        <p:nvSpPr>
          <p:cNvPr id="2" name="TextBox 1"/>
          <p:cNvSpPr txBox="1"/>
          <p:nvPr/>
        </p:nvSpPr>
        <p:spPr>
          <a:xfrm>
            <a:off x="2743200" y="2847835"/>
            <a:ext cx="7391400" cy="3785652"/>
          </a:xfrm>
          <a:prstGeom prst="rect">
            <a:avLst/>
          </a:prstGeom>
          <a:noFill/>
        </p:spPr>
        <p:txBody>
          <a:bodyPr wrap="square" rtlCol="0">
            <a:spAutoFit/>
          </a:bodyPr>
          <a:lstStyle/>
          <a:p>
            <a:r>
              <a:rPr lang="en-US" dirty="0"/>
              <a:t>•Wash your hands frequently when handling food.</a:t>
            </a:r>
          </a:p>
          <a:p>
            <a:r>
              <a:rPr lang="en-US" dirty="0"/>
              <a:t>•Keep raw meat away from fresh produce.</a:t>
            </a:r>
          </a:p>
          <a:p>
            <a:r>
              <a:rPr lang="en-US" dirty="0"/>
              <a:t>•Use</a:t>
            </a:r>
            <a:r>
              <a:rPr lang="en-US" b="1" dirty="0"/>
              <a:t> separate </a:t>
            </a:r>
            <a:r>
              <a:rPr lang="en-US" dirty="0"/>
              <a:t>cutting boards, plate, and utensils for uncooked and cooked meats to avoid </a:t>
            </a:r>
            <a:r>
              <a:rPr lang="en-US" b="1" dirty="0"/>
              <a:t>cross-contamination.</a:t>
            </a:r>
          </a:p>
          <a:p>
            <a:r>
              <a:rPr lang="en-US" dirty="0"/>
              <a:t>•Use a food thermometer to ensure meat is cooked to a </a:t>
            </a:r>
            <a:r>
              <a:rPr lang="en-US" b="1" dirty="0"/>
              <a:t>safe    temperature.</a:t>
            </a:r>
          </a:p>
          <a:p>
            <a:r>
              <a:rPr lang="en-US" dirty="0"/>
              <a:t>•Refrigerate hot or cold leftover food </a:t>
            </a:r>
            <a:r>
              <a:rPr lang="en-US" b="1" dirty="0"/>
              <a:t>within two hours of being served.</a:t>
            </a:r>
          </a:p>
          <a:p>
            <a:r>
              <a:rPr lang="en-US" dirty="0"/>
              <a:t>•When storing turkey, cut the leftovers in small pieces so they will chill quickly.</a:t>
            </a:r>
          </a:p>
          <a:p>
            <a:r>
              <a:rPr lang="en-US" dirty="0"/>
              <a:t>•Thanksgiving (or any other meal) leftovers are safe for </a:t>
            </a:r>
            <a:r>
              <a:rPr lang="en-US" b="1" dirty="0"/>
              <a:t>three to four days when properly refrigerated.</a:t>
            </a:r>
          </a:p>
          <a:p>
            <a:endParaRPr lang="en-US" sz="24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19400" y="979631"/>
            <a:ext cx="7543800" cy="1295400"/>
          </a:xfrm>
          <a:prstGeom prst="rect">
            <a:avLst/>
          </a:prstGeom>
          <a:ln w="19050">
            <a:solidFill>
              <a:schemeClr val="tx1"/>
            </a:solidFill>
          </a:ln>
        </p:spPr>
      </p:pic>
      <p:sp>
        <p:nvSpPr>
          <p:cNvPr id="5" name="Rectangle 4"/>
          <p:cNvSpPr/>
          <p:nvPr/>
        </p:nvSpPr>
        <p:spPr>
          <a:xfrm>
            <a:off x="2590800" y="152401"/>
            <a:ext cx="8077200" cy="584775"/>
          </a:xfrm>
          <a:prstGeom prst="rect">
            <a:avLst/>
          </a:prstGeom>
        </p:spPr>
        <p:txBody>
          <a:bodyPr wrap="square">
            <a:spAutoFit/>
          </a:bodyPr>
          <a:lstStyle/>
          <a:p>
            <a:pPr algn="ctr"/>
            <a:r>
              <a:rPr lang="en-US" sz="3200" b="1" dirty="0"/>
              <a:t>Food Safety for Holidays</a:t>
            </a:r>
          </a:p>
        </p:txBody>
      </p:sp>
    </p:spTree>
    <p:extLst>
      <p:ext uri="{BB962C8B-B14F-4D97-AF65-F5344CB8AC3E}">
        <p14:creationId xmlns:p14="http://schemas.microsoft.com/office/powerpoint/2010/main" val="291276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562100"/>
            <a:ext cx="3124200" cy="4686300"/>
          </a:xfrm>
          <a:prstGeom prst="rect">
            <a:avLst/>
          </a:prstGeom>
          <a:ln w="19050">
            <a:solidFill>
              <a:schemeClr val="tx1"/>
            </a:solidFill>
          </a:ln>
        </p:spPr>
      </p:pic>
      <p:sp>
        <p:nvSpPr>
          <p:cNvPr id="3" name="Content Placeholder 2"/>
          <p:cNvSpPr>
            <a:spLocks noGrp="1"/>
          </p:cNvSpPr>
          <p:nvPr>
            <p:ph idx="1"/>
          </p:nvPr>
        </p:nvSpPr>
        <p:spPr>
          <a:xfrm>
            <a:off x="2743200" y="1562100"/>
            <a:ext cx="3886200" cy="4914900"/>
          </a:xfrm>
        </p:spPr>
        <p:txBody>
          <a:bodyPr>
            <a:noAutofit/>
          </a:bodyPr>
          <a:lstStyle/>
          <a:p>
            <a:pPr marL="0" indent="0">
              <a:lnSpc>
                <a:spcPct val="100000"/>
              </a:lnSpc>
              <a:buNone/>
            </a:pPr>
            <a:r>
              <a:rPr lang="en-US" sz="1800" b="1" i="1" dirty="0"/>
              <a:t>Did you know? Thanksgiving is the peak day for home cooking fires. </a:t>
            </a:r>
            <a:r>
              <a:rPr lang="en-US" sz="1800" dirty="0"/>
              <a:t>Be alert to the dangers if you're thinking of celebrating the holidays by frying a turkey. </a:t>
            </a:r>
          </a:p>
          <a:p>
            <a:pPr marL="0" indent="0">
              <a:lnSpc>
                <a:spcPct val="100000"/>
              </a:lnSpc>
              <a:buNone/>
            </a:pPr>
            <a:endParaRPr lang="en-US" sz="1800" dirty="0"/>
          </a:p>
          <a:p>
            <a:pPr marL="0" indent="0">
              <a:lnSpc>
                <a:spcPct val="100000"/>
              </a:lnSpc>
              <a:buNone/>
            </a:pPr>
            <a:r>
              <a:rPr lang="en-US" sz="1800" dirty="0"/>
              <a:t>Deep fryer fires cause an average of five deaths, 60 injuries and more than $15 million in property damage each year, according to the National Fire Protection Association.</a:t>
            </a:r>
          </a:p>
        </p:txBody>
      </p:sp>
      <p:sp>
        <p:nvSpPr>
          <p:cNvPr id="2" name="Rectangle 1"/>
          <p:cNvSpPr/>
          <p:nvPr/>
        </p:nvSpPr>
        <p:spPr>
          <a:xfrm>
            <a:off x="2590800" y="457201"/>
            <a:ext cx="8077200" cy="584775"/>
          </a:xfrm>
          <a:prstGeom prst="rect">
            <a:avLst/>
          </a:prstGeom>
        </p:spPr>
        <p:txBody>
          <a:bodyPr wrap="square">
            <a:spAutoFit/>
          </a:bodyPr>
          <a:lstStyle/>
          <a:p>
            <a:pPr algn="ctr"/>
            <a:r>
              <a:rPr lang="en-US" sz="3200" b="1" dirty="0"/>
              <a:t>We can’t forget turkey fryers!</a:t>
            </a:r>
          </a:p>
        </p:txBody>
      </p:sp>
    </p:spTree>
    <p:extLst>
      <p:ext uri="{BB962C8B-B14F-4D97-AF65-F5344CB8AC3E}">
        <p14:creationId xmlns:p14="http://schemas.microsoft.com/office/powerpoint/2010/main" val="118460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5867400" y="914400"/>
            <a:ext cx="4343400" cy="3886200"/>
          </a:xfrm>
        </p:spPr>
        <p:txBody>
          <a:bodyPr>
            <a:noAutofit/>
          </a:bodyPr>
          <a:lstStyle/>
          <a:p>
            <a:pPr marL="0" indent="0">
              <a:buNone/>
            </a:pPr>
            <a:r>
              <a:rPr lang="en-US" altLang="en-US" sz="1800" dirty="0">
                <a:solidFill>
                  <a:schemeClr val="tx1"/>
                </a:solidFill>
              </a:rPr>
              <a:t>•Only </a:t>
            </a:r>
            <a:r>
              <a:rPr lang="en-US" altLang="en-US" sz="1800" b="1" dirty="0">
                <a:solidFill>
                  <a:schemeClr val="tx1"/>
                </a:solidFill>
              </a:rPr>
              <a:t>use indoor lights indoors and outdoor lights outdoors</a:t>
            </a:r>
            <a:r>
              <a:rPr lang="en-US" altLang="en-US" sz="1800" dirty="0">
                <a:solidFill>
                  <a:schemeClr val="tx1"/>
                </a:solidFill>
              </a:rPr>
              <a:t>, and choose the right ladder for the task when hanging lights</a:t>
            </a:r>
          </a:p>
          <a:p>
            <a:pPr marL="0" indent="0">
              <a:buNone/>
            </a:pPr>
            <a:r>
              <a:rPr lang="en-US" altLang="en-US" sz="1800" dirty="0">
                <a:solidFill>
                  <a:schemeClr val="tx1"/>
                </a:solidFill>
              </a:rPr>
              <a:t>•Replace light sets that have broken or cracked sockets, frayed or bare wires, or loose connections </a:t>
            </a:r>
          </a:p>
          <a:p>
            <a:pPr marL="0" indent="0">
              <a:buNone/>
            </a:pPr>
            <a:r>
              <a:rPr lang="en-US" altLang="en-US" sz="1800" dirty="0">
                <a:solidFill>
                  <a:schemeClr val="tx1"/>
                </a:solidFill>
              </a:rPr>
              <a:t>•Follow the package </a:t>
            </a:r>
            <a:r>
              <a:rPr lang="en-US" altLang="en-US" sz="1800" b="1" dirty="0">
                <a:solidFill>
                  <a:schemeClr val="tx1"/>
                </a:solidFill>
              </a:rPr>
              <a:t>directions</a:t>
            </a:r>
            <a:r>
              <a:rPr lang="en-US" altLang="en-US" sz="1800" dirty="0">
                <a:solidFill>
                  <a:schemeClr val="tx1"/>
                </a:solidFill>
              </a:rPr>
              <a:t> on the number of light sets that can be plugged into one socket </a:t>
            </a:r>
          </a:p>
          <a:p>
            <a:pPr marL="0" indent="0">
              <a:buNone/>
            </a:pPr>
            <a:r>
              <a:rPr lang="en-US" altLang="en-US" sz="1800" dirty="0">
                <a:solidFill>
                  <a:schemeClr val="tx1"/>
                </a:solidFill>
              </a:rPr>
              <a:t>•Turn off all lights and decorations when you go to bed or leave the house </a:t>
            </a:r>
          </a:p>
          <a:p>
            <a:pPr marL="0" indent="0">
              <a:buNone/>
            </a:pPr>
            <a:endParaRPr lang="en-US" altLang="en-US" sz="1800" dirty="0">
              <a:solidFill>
                <a:schemeClr val="tx1"/>
              </a:solidFill>
            </a:endParaRPr>
          </a:p>
          <a:p>
            <a:pPr marL="0" indent="0">
              <a:buNone/>
            </a:pPr>
            <a:endParaRPr lang="en-US" altLang="en-US" sz="2000" dirty="0"/>
          </a:p>
        </p:txBody>
      </p:sp>
      <p:pic>
        <p:nvPicPr>
          <p:cNvPr id="18436"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39552" y="1016288"/>
            <a:ext cx="2823048" cy="1726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800" y="177226"/>
            <a:ext cx="8077200" cy="584775"/>
          </a:xfrm>
          <a:prstGeom prst="rect">
            <a:avLst/>
          </a:prstGeom>
        </p:spPr>
        <p:txBody>
          <a:bodyPr wrap="square">
            <a:spAutoFit/>
          </a:bodyPr>
          <a:lstStyle/>
          <a:p>
            <a:pPr algn="ctr"/>
            <a:r>
              <a:rPr lang="en-US" sz="3200" b="1" dirty="0"/>
              <a:t>Holiday Decoration Safety</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9552" y="3048001"/>
            <a:ext cx="2899248" cy="1847211"/>
          </a:xfrm>
          <a:prstGeom prst="rect">
            <a:avLst/>
          </a:prstGeom>
        </p:spPr>
      </p:pic>
      <p:sp>
        <p:nvSpPr>
          <p:cNvPr id="4" name="TextBox 3"/>
          <p:cNvSpPr txBox="1"/>
          <p:nvPr/>
        </p:nvSpPr>
        <p:spPr>
          <a:xfrm>
            <a:off x="2739552" y="4953000"/>
            <a:ext cx="7471248" cy="1477328"/>
          </a:xfrm>
          <a:prstGeom prst="rect">
            <a:avLst/>
          </a:prstGeom>
          <a:noFill/>
          <a:ln>
            <a:noFill/>
          </a:ln>
        </p:spPr>
        <p:txBody>
          <a:bodyPr wrap="square" rtlCol="0" anchor="ctr" anchorCtr="1">
            <a:spAutoFit/>
          </a:bodyPr>
          <a:lstStyle/>
          <a:p>
            <a:r>
              <a:rPr lang="en-US" dirty="0"/>
              <a:t>•Never nail, tack, or stress wiring when hanging lights and keep plugs off the ground away from puddles and snow</a:t>
            </a:r>
          </a:p>
          <a:p>
            <a:r>
              <a:rPr lang="en-US" dirty="0"/>
              <a:t>•Avoid placing breakable ornaments or ones with small, detachable parts on lower tree branches where small children can reach them</a:t>
            </a:r>
          </a:p>
        </p:txBody>
      </p:sp>
    </p:spTree>
    <p:extLst>
      <p:ext uri="{BB962C8B-B14F-4D97-AF65-F5344CB8AC3E}">
        <p14:creationId xmlns:p14="http://schemas.microsoft.com/office/powerpoint/2010/main" val="62794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600" fill="hold">
                                          <p:stCondLst>
                                            <p:cond delay="0"/>
                                          </p:stCondLst>
                                        </p:cTn>
                                        <p:tgtEl>
                                          <p:spTgt spid="18436"/>
                                        </p:tgtEl>
                                        <p:attrNameLst>
                                          <p:attrName>r</p:attrName>
                                        </p:attrNameLst>
                                      </p:cBhvr>
                                    </p:animRot>
                                    <p:animRot by="-240000">
                                      <p:cBhvr>
                                        <p:cTn id="7" dur="1200" fill="hold">
                                          <p:stCondLst>
                                            <p:cond delay="1200"/>
                                          </p:stCondLst>
                                        </p:cTn>
                                        <p:tgtEl>
                                          <p:spTgt spid="18436"/>
                                        </p:tgtEl>
                                        <p:attrNameLst>
                                          <p:attrName>r</p:attrName>
                                        </p:attrNameLst>
                                      </p:cBhvr>
                                    </p:animRot>
                                    <p:animRot by="240000">
                                      <p:cBhvr>
                                        <p:cTn id="8" dur="1200" fill="hold">
                                          <p:stCondLst>
                                            <p:cond delay="2400"/>
                                          </p:stCondLst>
                                        </p:cTn>
                                        <p:tgtEl>
                                          <p:spTgt spid="18436"/>
                                        </p:tgtEl>
                                        <p:attrNameLst>
                                          <p:attrName>r</p:attrName>
                                        </p:attrNameLst>
                                      </p:cBhvr>
                                    </p:animRot>
                                    <p:animRot by="-240000">
                                      <p:cBhvr>
                                        <p:cTn id="9" dur="1200" fill="hold">
                                          <p:stCondLst>
                                            <p:cond delay="3600"/>
                                          </p:stCondLst>
                                        </p:cTn>
                                        <p:tgtEl>
                                          <p:spTgt spid="18436"/>
                                        </p:tgtEl>
                                        <p:attrNameLst>
                                          <p:attrName>r</p:attrName>
                                        </p:attrNameLst>
                                      </p:cBhvr>
                                    </p:animRot>
                                    <p:animRot by="120000">
                                      <p:cBhvr>
                                        <p:cTn id="10" dur="1200" fill="hold">
                                          <p:stCondLst>
                                            <p:cond delay="4800"/>
                                          </p:stCondLst>
                                        </p:cTn>
                                        <p:tgtEl>
                                          <p:spTgt spid="184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2819400" y="1143000"/>
            <a:ext cx="7239000" cy="1371600"/>
          </a:xfrm>
        </p:spPr>
        <p:txBody>
          <a:bodyPr>
            <a:noAutofit/>
          </a:bodyPr>
          <a:lstStyle/>
          <a:p>
            <a:pPr marL="0" indent="0">
              <a:buNone/>
            </a:pPr>
            <a:r>
              <a:rPr lang="en-US" altLang="en-US" sz="1800" dirty="0">
                <a:solidFill>
                  <a:schemeClr val="tx1"/>
                </a:solidFill>
              </a:rPr>
              <a:t>•Keep potentially </a:t>
            </a:r>
            <a:r>
              <a:rPr lang="en-US" altLang="en-US" sz="1800" b="1" dirty="0">
                <a:solidFill>
                  <a:schemeClr val="tx1"/>
                </a:solidFill>
              </a:rPr>
              <a:t>poisonous plants </a:t>
            </a:r>
            <a:r>
              <a:rPr lang="en-US" altLang="en-US" sz="1800" dirty="0">
                <a:solidFill>
                  <a:schemeClr val="tx1"/>
                </a:solidFill>
              </a:rPr>
              <a:t>– mistletoe, holly berries, Jerusalem cherry (also known as Christmas or winter cherry), and amaryllis – away from children</a:t>
            </a:r>
          </a:p>
          <a:p>
            <a:pPr marL="0" indent="0">
              <a:buNone/>
            </a:pPr>
            <a:r>
              <a:rPr lang="en-US" altLang="en-US" sz="1800" dirty="0">
                <a:solidFill>
                  <a:schemeClr val="tx1"/>
                </a:solidFill>
              </a:rPr>
              <a:t>•If using an artificial tree, check that it is labeled </a:t>
            </a:r>
            <a:r>
              <a:rPr lang="en-US" altLang="en-US" sz="1800" b="1" dirty="0">
                <a:solidFill>
                  <a:schemeClr val="tx1"/>
                </a:solidFill>
              </a:rPr>
              <a:t>“fire resistant” </a:t>
            </a:r>
          </a:p>
          <a:p>
            <a:pPr marL="0" indent="0">
              <a:buNone/>
            </a:pPr>
            <a:endParaRPr lang="en-US" altLang="en-US" sz="1800" dirty="0">
              <a:solidFill>
                <a:schemeClr val="tx1"/>
              </a:solidFill>
            </a:endParaRPr>
          </a:p>
          <a:p>
            <a:pPr marL="0" indent="0">
              <a:buNone/>
            </a:pPr>
            <a:endParaRPr lang="en-US" altLang="en-US" sz="1800" b="1" dirty="0">
              <a:solidFill>
                <a:schemeClr val="tx1"/>
              </a:solidFill>
            </a:endParaRPr>
          </a:p>
          <a:p>
            <a:pPr marL="0" indent="0">
              <a:buNone/>
            </a:pPr>
            <a:endParaRPr lang="en-US" altLang="en-US" sz="2000" b="1" dirty="0"/>
          </a:p>
          <a:p>
            <a:pPr marL="0" indent="0">
              <a:buNone/>
            </a:pPr>
            <a:endParaRPr lang="en-US" altLang="en-US" sz="2000" dirty="0"/>
          </a:p>
        </p:txBody>
      </p:sp>
      <p:pic>
        <p:nvPicPr>
          <p:cNvPr id="18436"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819400" y="2438400"/>
            <a:ext cx="3860800" cy="2895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596934" y="177226"/>
            <a:ext cx="8071066" cy="584775"/>
          </a:xfrm>
          <a:prstGeom prst="rect">
            <a:avLst/>
          </a:prstGeom>
        </p:spPr>
        <p:txBody>
          <a:bodyPr wrap="square">
            <a:spAutoFit/>
          </a:bodyPr>
          <a:lstStyle/>
          <a:p>
            <a:pPr algn="ctr"/>
            <a:r>
              <a:rPr lang="en-US" sz="3200" b="1" dirty="0"/>
              <a:t>Holiday Decoration Safety (cont.)</a:t>
            </a:r>
          </a:p>
        </p:txBody>
      </p:sp>
      <p:sp>
        <p:nvSpPr>
          <p:cNvPr id="3" name="Rectangle 2"/>
          <p:cNvSpPr/>
          <p:nvPr/>
        </p:nvSpPr>
        <p:spPr>
          <a:xfrm>
            <a:off x="6858000" y="2413816"/>
            <a:ext cx="3200400" cy="3224985"/>
          </a:xfrm>
          <a:prstGeom prst="rect">
            <a:avLst/>
          </a:prstGeom>
        </p:spPr>
        <p:txBody>
          <a:bodyPr wrap="square">
            <a:spAutoFit/>
          </a:bodyPr>
          <a:lstStyle/>
          <a:p>
            <a:pPr>
              <a:lnSpc>
                <a:spcPct val="90000"/>
              </a:lnSpc>
              <a:spcBef>
                <a:spcPts val="1050"/>
              </a:spcBef>
            </a:pPr>
            <a:r>
              <a:rPr lang="en-US" dirty="0"/>
              <a:t>•If using a live tree, cut off about 2 inches of the trunk to expose fresh wood for better water absorption, remember to water it and remove it from your home when it is dry </a:t>
            </a:r>
          </a:p>
          <a:p>
            <a:pPr>
              <a:lnSpc>
                <a:spcPct val="90000"/>
              </a:lnSpc>
              <a:spcBef>
                <a:spcPts val="1050"/>
              </a:spcBef>
            </a:pPr>
            <a:r>
              <a:rPr lang="en-US" dirty="0"/>
              <a:t>•Place your tree at least 3 feet away from fireplaces, radiators and other heat sources, making sure not to block doorways </a:t>
            </a:r>
          </a:p>
        </p:txBody>
      </p:sp>
    </p:spTree>
    <p:extLst>
      <p:ext uri="{BB962C8B-B14F-4D97-AF65-F5344CB8AC3E}">
        <p14:creationId xmlns:p14="http://schemas.microsoft.com/office/powerpoint/2010/main" val="184669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600" fill="hold">
                                          <p:stCondLst>
                                            <p:cond delay="0"/>
                                          </p:stCondLst>
                                        </p:cTn>
                                        <p:tgtEl>
                                          <p:spTgt spid="18436"/>
                                        </p:tgtEl>
                                        <p:attrNameLst>
                                          <p:attrName>r</p:attrName>
                                        </p:attrNameLst>
                                      </p:cBhvr>
                                    </p:animRot>
                                    <p:animRot by="-240000">
                                      <p:cBhvr>
                                        <p:cTn id="7" dur="1200" fill="hold">
                                          <p:stCondLst>
                                            <p:cond delay="1200"/>
                                          </p:stCondLst>
                                        </p:cTn>
                                        <p:tgtEl>
                                          <p:spTgt spid="18436"/>
                                        </p:tgtEl>
                                        <p:attrNameLst>
                                          <p:attrName>r</p:attrName>
                                        </p:attrNameLst>
                                      </p:cBhvr>
                                    </p:animRot>
                                    <p:animRot by="240000">
                                      <p:cBhvr>
                                        <p:cTn id="8" dur="1200" fill="hold">
                                          <p:stCondLst>
                                            <p:cond delay="2400"/>
                                          </p:stCondLst>
                                        </p:cTn>
                                        <p:tgtEl>
                                          <p:spTgt spid="18436"/>
                                        </p:tgtEl>
                                        <p:attrNameLst>
                                          <p:attrName>r</p:attrName>
                                        </p:attrNameLst>
                                      </p:cBhvr>
                                    </p:animRot>
                                    <p:animRot by="-240000">
                                      <p:cBhvr>
                                        <p:cTn id="9" dur="1200" fill="hold">
                                          <p:stCondLst>
                                            <p:cond delay="3600"/>
                                          </p:stCondLst>
                                        </p:cTn>
                                        <p:tgtEl>
                                          <p:spTgt spid="18436"/>
                                        </p:tgtEl>
                                        <p:attrNameLst>
                                          <p:attrName>r</p:attrName>
                                        </p:attrNameLst>
                                      </p:cBhvr>
                                    </p:animRot>
                                    <p:animRot by="120000">
                                      <p:cBhvr>
                                        <p:cTn id="10" dur="1200" fill="hold">
                                          <p:stCondLst>
                                            <p:cond delay="4800"/>
                                          </p:stCondLst>
                                        </p:cTn>
                                        <p:tgtEl>
                                          <p:spTgt spid="184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5029201" y="1371600"/>
            <a:ext cx="5052011" cy="4648200"/>
          </a:xfrm>
        </p:spPr>
        <p:txBody>
          <a:bodyPr>
            <a:noAutofit/>
          </a:bodyPr>
          <a:lstStyle/>
          <a:p>
            <a:pPr marL="0" indent="0">
              <a:buNone/>
            </a:pPr>
            <a:r>
              <a:rPr lang="en-US" altLang="en-US" sz="1800" dirty="0">
                <a:solidFill>
                  <a:schemeClr val="tx1"/>
                </a:solidFill>
              </a:rPr>
              <a:t>•Toys are age-rated for safety, not for children’s intellect and physical ability, so choose toys in the </a:t>
            </a:r>
            <a:r>
              <a:rPr lang="en-US" altLang="en-US" sz="1800" b="1" dirty="0">
                <a:solidFill>
                  <a:schemeClr val="tx1"/>
                </a:solidFill>
              </a:rPr>
              <a:t>correct age range</a:t>
            </a:r>
          </a:p>
          <a:p>
            <a:pPr marL="0" indent="0">
              <a:buNone/>
            </a:pPr>
            <a:r>
              <a:rPr lang="en-US" altLang="en-US" sz="1800" dirty="0">
                <a:solidFill>
                  <a:schemeClr val="tx1"/>
                </a:solidFill>
              </a:rPr>
              <a:t>•Choose toys for children under 3 that do not have small parts which could be choking hazards</a:t>
            </a:r>
          </a:p>
          <a:p>
            <a:pPr marL="0" indent="0">
              <a:buNone/>
            </a:pPr>
            <a:r>
              <a:rPr lang="en-US" altLang="en-US" sz="1800" dirty="0">
                <a:solidFill>
                  <a:schemeClr val="tx1"/>
                </a:solidFill>
              </a:rPr>
              <a:t>•For children under 10, avoid toys that must be plugged into an electrical outlet</a:t>
            </a:r>
          </a:p>
          <a:p>
            <a:pPr marL="0" indent="0">
              <a:buNone/>
            </a:pPr>
            <a:r>
              <a:rPr lang="en-US" altLang="en-US" sz="1800" dirty="0">
                <a:solidFill>
                  <a:schemeClr val="tx1"/>
                </a:solidFill>
              </a:rPr>
              <a:t>•Be cautious about toys that have button batteries or magnets, which can be harmful or fatal if swallowed</a:t>
            </a:r>
          </a:p>
          <a:p>
            <a:pPr marL="0" indent="0">
              <a:buNone/>
            </a:pPr>
            <a:r>
              <a:rPr lang="en-US" altLang="en-US" sz="1800" dirty="0">
                <a:solidFill>
                  <a:schemeClr val="tx1"/>
                </a:solidFill>
              </a:rPr>
              <a:t>•When giving riding toys, give the gift of appropriate safety gear, too; helmets should be worn at all times and sized to fit</a:t>
            </a:r>
          </a:p>
          <a:p>
            <a:pPr marL="0" indent="0">
              <a:buNone/>
            </a:pPr>
            <a:endParaRPr lang="en-US" altLang="en-US" sz="1800" dirty="0">
              <a:solidFill>
                <a:schemeClr val="tx1"/>
              </a:solidFill>
            </a:endParaRPr>
          </a:p>
        </p:txBody>
      </p:sp>
      <p:pic>
        <p:nvPicPr>
          <p:cNvPr id="29704"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667001" y="1524000"/>
            <a:ext cx="2165801" cy="4153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801" y="457201"/>
            <a:ext cx="8077199" cy="584775"/>
          </a:xfrm>
          <a:prstGeom prst="rect">
            <a:avLst/>
          </a:prstGeom>
        </p:spPr>
        <p:txBody>
          <a:bodyPr wrap="square">
            <a:spAutoFit/>
          </a:bodyPr>
          <a:lstStyle/>
          <a:p>
            <a:pPr algn="ctr"/>
            <a:r>
              <a:rPr lang="en-US" sz="3200" b="1" dirty="0"/>
              <a:t>Gift Safety</a:t>
            </a:r>
          </a:p>
        </p:txBody>
      </p:sp>
    </p:spTree>
    <p:extLst>
      <p:ext uri="{BB962C8B-B14F-4D97-AF65-F5344CB8AC3E}">
        <p14:creationId xmlns:p14="http://schemas.microsoft.com/office/powerpoint/2010/main" val="292083617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9704"/>
                                        </p:tgtEl>
                                        <p:attrNameLst>
                                          <p:attrName>r</p:attrName>
                                        </p:attrNameLst>
                                      </p:cBhvr>
                                    </p:animRot>
                                    <p:animRot by="-240000">
                                      <p:cBhvr>
                                        <p:cTn id="7" dur="600" fill="hold">
                                          <p:stCondLst>
                                            <p:cond delay="600"/>
                                          </p:stCondLst>
                                        </p:cTn>
                                        <p:tgtEl>
                                          <p:spTgt spid="29704"/>
                                        </p:tgtEl>
                                        <p:attrNameLst>
                                          <p:attrName>r</p:attrName>
                                        </p:attrNameLst>
                                      </p:cBhvr>
                                    </p:animRot>
                                    <p:animRot by="240000">
                                      <p:cBhvr>
                                        <p:cTn id="8" dur="600" fill="hold">
                                          <p:stCondLst>
                                            <p:cond delay="1200"/>
                                          </p:stCondLst>
                                        </p:cTn>
                                        <p:tgtEl>
                                          <p:spTgt spid="29704"/>
                                        </p:tgtEl>
                                        <p:attrNameLst>
                                          <p:attrName>r</p:attrName>
                                        </p:attrNameLst>
                                      </p:cBhvr>
                                    </p:animRot>
                                    <p:animRot by="-240000">
                                      <p:cBhvr>
                                        <p:cTn id="9" dur="600" fill="hold">
                                          <p:stCondLst>
                                            <p:cond delay="1800"/>
                                          </p:stCondLst>
                                        </p:cTn>
                                        <p:tgtEl>
                                          <p:spTgt spid="29704"/>
                                        </p:tgtEl>
                                        <p:attrNameLst>
                                          <p:attrName>r</p:attrName>
                                        </p:attrNameLst>
                                      </p:cBhvr>
                                    </p:animRot>
                                    <p:animRot by="120000">
                                      <p:cBhvr>
                                        <p:cTn id="10" dur="600" fill="hold">
                                          <p:stCondLst>
                                            <p:cond delay="2400"/>
                                          </p:stCondLst>
                                        </p:cTn>
                                        <p:tgtEl>
                                          <p:spTgt spid="297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6400800" y="1524000"/>
            <a:ext cx="3810000" cy="4953000"/>
          </a:xfrm>
        </p:spPr>
        <p:txBody>
          <a:bodyPr>
            <a:noAutofit/>
          </a:bodyPr>
          <a:lstStyle/>
          <a:p>
            <a:pPr marL="0" indent="0">
              <a:buNone/>
            </a:pPr>
            <a:r>
              <a:rPr lang="en-US" altLang="en-US" sz="1800" dirty="0"/>
              <a:t>Skiers and snowboarders, no matter how experienced, should </a:t>
            </a:r>
            <a:r>
              <a:rPr lang="en-US" altLang="en-US" sz="1800" b="1" dirty="0"/>
              <a:t>never </a:t>
            </a:r>
            <a:r>
              <a:rPr lang="en-US" altLang="en-US" sz="1800" dirty="0"/>
              <a:t>ski alone. Nor should they ski off designated trails.</a:t>
            </a:r>
          </a:p>
          <a:p>
            <a:pPr marL="0" indent="0">
              <a:buNone/>
            </a:pPr>
            <a:endParaRPr lang="en-US" altLang="en-US" sz="1800" dirty="0"/>
          </a:p>
          <a:p>
            <a:pPr marL="0" indent="0">
              <a:buNone/>
            </a:pPr>
            <a:r>
              <a:rPr lang="en-US" altLang="en-US" sz="1800" dirty="0"/>
              <a:t>Almost 200,000 people were treated at hospitals, doctors' offices, and emergency rooms for injuries related to winter sports in 2018, according to the U.S. Consumer Product Safety Commission. This figure includes: 76,000 injuries from snow skiing. ... 22,000 injuries from sledding and tobogganing.</a:t>
            </a:r>
          </a:p>
        </p:txBody>
      </p:sp>
      <p:pic>
        <p:nvPicPr>
          <p:cNvPr id="29704"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23592" y="1524000"/>
            <a:ext cx="3299414" cy="464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801" y="457201"/>
            <a:ext cx="8077199" cy="584775"/>
          </a:xfrm>
          <a:prstGeom prst="rect">
            <a:avLst/>
          </a:prstGeom>
        </p:spPr>
        <p:txBody>
          <a:bodyPr wrap="square">
            <a:spAutoFit/>
          </a:bodyPr>
          <a:lstStyle/>
          <a:p>
            <a:pPr algn="ctr"/>
            <a:r>
              <a:rPr lang="en-US" sz="3200" b="1" dirty="0"/>
              <a:t>Winter Sports Safety</a:t>
            </a:r>
          </a:p>
        </p:txBody>
      </p:sp>
    </p:spTree>
    <p:extLst>
      <p:ext uri="{BB962C8B-B14F-4D97-AF65-F5344CB8AC3E}">
        <p14:creationId xmlns:p14="http://schemas.microsoft.com/office/powerpoint/2010/main" val="234913856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9704"/>
                                        </p:tgtEl>
                                        <p:attrNameLst>
                                          <p:attrName>r</p:attrName>
                                        </p:attrNameLst>
                                      </p:cBhvr>
                                    </p:animRot>
                                    <p:animRot by="-240000">
                                      <p:cBhvr>
                                        <p:cTn id="7" dur="600" fill="hold">
                                          <p:stCondLst>
                                            <p:cond delay="600"/>
                                          </p:stCondLst>
                                        </p:cTn>
                                        <p:tgtEl>
                                          <p:spTgt spid="29704"/>
                                        </p:tgtEl>
                                        <p:attrNameLst>
                                          <p:attrName>r</p:attrName>
                                        </p:attrNameLst>
                                      </p:cBhvr>
                                    </p:animRot>
                                    <p:animRot by="240000">
                                      <p:cBhvr>
                                        <p:cTn id="8" dur="600" fill="hold">
                                          <p:stCondLst>
                                            <p:cond delay="1200"/>
                                          </p:stCondLst>
                                        </p:cTn>
                                        <p:tgtEl>
                                          <p:spTgt spid="29704"/>
                                        </p:tgtEl>
                                        <p:attrNameLst>
                                          <p:attrName>r</p:attrName>
                                        </p:attrNameLst>
                                      </p:cBhvr>
                                    </p:animRot>
                                    <p:animRot by="-240000">
                                      <p:cBhvr>
                                        <p:cTn id="9" dur="600" fill="hold">
                                          <p:stCondLst>
                                            <p:cond delay="1800"/>
                                          </p:stCondLst>
                                        </p:cTn>
                                        <p:tgtEl>
                                          <p:spTgt spid="29704"/>
                                        </p:tgtEl>
                                        <p:attrNameLst>
                                          <p:attrName>r</p:attrName>
                                        </p:attrNameLst>
                                      </p:cBhvr>
                                    </p:animRot>
                                    <p:animRot by="120000">
                                      <p:cBhvr>
                                        <p:cTn id="10" dur="600" fill="hold">
                                          <p:stCondLst>
                                            <p:cond delay="2400"/>
                                          </p:stCondLst>
                                        </p:cTn>
                                        <p:tgtEl>
                                          <p:spTgt spid="297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2743200" y="1752600"/>
            <a:ext cx="7391400" cy="3733800"/>
          </a:xfrm>
        </p:spPr>
        <p:txBody>
          <a:bodyPr>
            <a:noAutofit/>
          </a:bodyPr>
          <a:lstStyle/>
          <a:p>
            <a:pPr marL="0" indent="0">
              <a:buNone/>
            </a:pPr>
            <a:r>
              <a:rPr lang="en-US" altLang="en-US" sz="1800" dirty="0">
                <a:solidFill>
                  <a:schemeClr val="tx1"/>
                </a:solidFill>
              </a:rPr>
              <a:t>•Get in shape for the season, and not just the week before a ski trip; a regular exercise routine will help reduce fatigue and injury</a:t>
            </a:r>
          </a:p>
          <a:p>
            <a:pPr marL="0" indent="0">
              <a:buNone/>
            </a:pPr>
            <a:r>
              <a:rPr lang="en-US" altLang="en-US" sz="1800" dirty="0">
                <a:solidFill>
                  <a:schemeClr val="tx1"/>
                </a:solidFill>
              </a:rPr>
              <a:t>•Beginners should invest in proper instruction, including learning how to fall and get back up; experienced skiers/snowboarders should take a refresher course</a:t>
            </a:r>
          </a:p>
          <a:p>
            <a:pPr marL="0" indent="0">
              <a:buClr>
                <a:srgbClr val="2683C6"/>
              </a:buClr>
              <a:buNone/>
            </a:pPr>
            <a:r>
              <a:rPr lang="en-US" altLang="en-US" sz="1800" dirty="0">
                <a:solidFill>
                  <a:schemeClr val="tx1"/>
                </a:solidFill>
              </a:rPr>
              <a:t>•Always know the weather conditions before heading to the slopes; time of day can also affect visibility and make obstacles difficult to see</a:t>
            </a:r>
          </a:p>
          <a:p>
            <a:pPr marL="0" indent="0">
              <a:buClr>
                <a:srgbClr val="2683C6"/>
              </a:buClr>
              <a:buNone/>
            </a:pPr>
            <a:r>
              <a:rPr lang="en-US" altLang="en-US" sz="1800" dirty="0">
                <a:solidFill>
                  <a:schemeClr val="tx1"/>
                </a:solidFill>
              </a:rPr>
              <a:t>•Give skiers/snowboarders in front of you the right of way; they most likely can't see you</a:t>
            </a:r>
          </a:p>
          <a:p>
            <a:pPr marL="0" indent="0">
              <a:buClr>
                <a:srgbClr val="2683C6"/>
              </a:buClr>
              <a:buNone/>
            </a:pPr>
            <a:r>
              <a:rPr lang="en-US" altLang="en-US" sz="1800" dirty="0">
                <a:solidFill>
                  <a:schemeClr val="tx1"/>
                </a:solidFill>
              </a:rPr>
              <a:t>•If you have to stop, stop on the side of a run, not in the middle</a:t>
            </a:r>
          </a:p>
          <a:p>
            <a:pPr marL="0" indent="0">
              <a:buClr>
                <a:srgbClr val="2683C6"/>
              </a:buClr>
              <a:buNone/>
            </a:pPr>
            <a:endParaRPr lang="en-US" altLang="en-US" sz="1800" dirty="0">
              <a:solidFill>
                <a:schemeClr val="tx1"/>
              </a:solidFill>
            </a:endParaRPr>
          </a:p>
          <a:p>
            <a:pPr marL="0" indent="0">
              <a:buNone/>
            </a:pPr>
            <a:endParaRPr lang="en-US" altLang="en-US" sz="1800" dirty="0">
              <a:solidFill>
                <a:schemeClr val="tx1"/>
              </a:solidFill>
            </a:endParaRPr>
          </a:p>
        </p:txBody>
      </p:sp>
      <p:sp>
        <p:nvSpPr>
          <p:cNvPr id="3" name="Rectangle 2"/>
          <p:cNvSpPr/>
          <p:nvPr/>
        </p:nvSpPr>
        <p:spPr>
          <a:xfrm>
            <a:off x="2590800" y="381001"/>
            <a:ext cx="8077200" cy="584775"/>
          </a:xfrm>
          <a:prstGeom prst="rect">
            <a:avLst/>
          </a:prstGeom>
        </p:spPr>
        <p:txBody>
          <a:bodyPr wrap="square">
            <a:spAutoFit/>
          </a:bodyPr>
          <a:lstStyle/>
          <a:p>
            <a:pPr algn="ctr"/>
            <a:r>
              <a:rPr lang="en-US" sz="3200" b="1" dirty="0"/>
              <a:t>Winter Sports Safety (cont.) </a:t>
            </a:r>
          </a:p>
        </p:txBody>
      </p:sp>
    </p:spTree>
    <p:extLst>
      <p:ext uri="{BB962C8B-B14F-4D97-AF65-F5344CB8AC3E}">
        <p14:creationId xmlns:p14="http://schemas.microsoft.com/office/powerpoint/2010/main" val="198182858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2667000" y="1295400"/>
            <a:ext cx="4419600" cy="2667000"/>
          </a:xfrm>
        </p:spPr>
        <p:txBody>
          <a:bodyPr>
            <a:noAutofit/>
          </a:bodyPr>
          <a:lstStyle/>
          <a:p>
            <a:pPr marL="0" indent="0">
              <a:buNone/>
            </a:pPr>
            <a:r>
              <a:rPr lang="en-US" altLang="en-US" sz="1800" dirty="0">
                <a:solidFill>
                  <a:schemeClr val="tx1"/>
                </a:solidFill>
              </a:rPr>
              <a:t>Helmets reduce head injuries. However, even though helmet use has increased over the years, traumatic brain injuries still can occur with helmet use. Severe injury and death are prevented by avoiding risk-taking behaviors. </a:t>
            </a:r>
          </a:p>
          <a:p>
            <a:pPr marL="0" indent="0">
              <a:buNone/>
            </a:pPr>
            <a:endParaRPr lang="en-US" altLang="en-US" sz="1800" dirty="0"/>
          </a:p>
        </p:txBody>
      </p:sp>
      <p:pic>
        <p:nvPicPr>
          <p:cNvPr id="29704"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7239001" y="1295401"/>
            <a:ext cx="2971801" cy="198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79540" y="3349907"/>
            <a:ext cx="7543800" cy="2498120"/>
          </a:xfrm>
          <a:prstGeom prst="rect">
            <a:avLst/>
          </a:prstGeom>
          <a:noFill/>
        </p:spPr>
        <p:txBody>
          <a:bodyPr wrap="square" rtlCol="0">
            <a:spAutoFit/>
          </a:bodyPr>
          <a:lstStyle/>
          <a:p>
            <a:pPr>
              <a:spcBef>
                <a:spcPts val="1000"/>
              </a:spcBef>
              <a:buClr>
                <a:srgbClr val="2683C6"/>
              </a:buClr>
            </a:pPr>
            <a:r>
              <a:rPr lang="en-US" altLang="en-US" dirty="0"/>
              <a:t>Skiers and snowboarders also should select quality equipment. Improperly fitted or ill-adjusted gear can cause injury, so it's best to ask for expert advice when purchasing and fitting boots, bindings, and skis/snowboards. While trendy ski/snowboard apparel may look good on the slopes, clothing should be functional. Wear bright colors, dress in layers, and make sure outerwear is made of fabric that is not only water repellent but slide-resistant. </a:t>
            </a:r>
          </a:p>
          <a:p>
            <a:pPr>
              <a:spcBef>
                <a:spcPts val="1000"/>
              </a:spcBef>
              <a:buClr>
                <a:srgbClr val="2683C6"/>
              </a:buClr>
            </a:pPr>
            <a:endParaRPr lang="en-US" altLang="en-US" sz="2200" dirty="0">
              <a:solidFill>
                <a:prstClr val="black">
                  <a:lumMod val="85000"/>
                  <a:lumOff val="15000"/>
                </a:prstClr>
              </a:solidFill>
            </a:endParaRPr>
          </a:p>
        </p:txBody>
      </p:sp>
      <p:sp>
        <p:nvSpPr>
          <p:cNvPr id="2" name="Rectangle 1"/>
          <p:cNvSpPr/>
          <p:nvPr/>
        </p:nvSpPr>
        <p:spPr>
          <a:xfrm>
            <a:off x="2590800" y="238813"/>
            <a:ext cx="8077200" cy="584775"/>
          </a:xfrm>
          <a:prstGeom prst="rect">
            <a:avLst/>
          </a:prstGeom>
        </p:spPr>
        <p:txBody>
          <a:bodyPr wrap="square">
            <a:spAutoFit/>
          </a:bodyPr>
          <a:lstStyle/>
          <a:p>
            <a:pPr algn="ctr"/>
            <a:r>
              <a:rPr lang="en-US" sz="3200" b="1" dirty="0"/>
              <a:t>Winter Sports Safety (cont.) </a:t>
            </a:r>
          </a:p>
        </p:txBody>
      </p:sp>
    </p:spTree>
    <p:extLst>
      <p:ext uri="{BB962C8B-B14F-4D97-AF65-F5344CB8AC3E}">
        <p14:creationId xmlns:p14="http://schemas.microsoft.com/office/powerpoint/2010/main" val="292778400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9704"/>
                                        </p:tgtEl>
                                        <p:attrNameLst>
                                          <p:attrName>r</p:attrName>
                                        </p:attrNameLst>
                                      </p:cBhvr>
                                    </p:animRot>
                                    <p:animRot by="-240000">
                                      <p:cBhvr>
                                        <p:cTn id="7" dur="600" fill="hold">
                                          <p:stCondLst>
                                            <p:cond delay="600"/>
                                          </p:stCondLst>
                                        </p:cTn>
                                        <p:tgtEl>
                                          <p:spTgt spid="29704"/>
                                        </p:tgtEl>
                                        <p:attrNameLst>
                                          <p:attrName>r</p:attrName>
                                        </p:attrNameLst>
                                      </p:cBhvr>
                                    </p:animRot>
                                    <p:animRot by="240000">
                                      <p:cBhvr>
                                        <p:cTn id="8" dur="600" fill="hold">
                                          <p:stCondLst>
                                            <p:cond delay="1200"/>
                                          </p:stCondLst>
                                        </p:cTn>
                                        <p:tgtEl>
                                          <p:spTgt spid="29704"/>
                                        </p:tgtEl>
                                        <p:attrNameLst>
                                          <p:attrName>r</p:attrName>
                                        </p:attrNameLst>
                                      </p:cBhvr>
                                    </p:animRot>
                                    <p:animRot by="-240000">
                                      <p:cBhvr>
                                        <p:cTn id="9" dur="600" fill="hold">
                                          <p:stCondLst>
                                            <p:cond delay="1800"/>
                                          </p:stCondLst>
                                        </p:cTn>
                                        <p:tgtEl>
                                          <p:spTgt spid="29704"/>
                                        </p:tgtEl>
                                        <p:attrNameLst>
                                          <p:attrName>r</p:attrName>
                                        </p:attrNameLst>
                                      </p:cBhvr>
                                    </p:animRot>
                                    <p:animRot by="120000">
                                      <p:cBhvr>
                                        <p:cTn id="10" dur="600" fill="hold">
                                          <p:stCondLst>
                                            <p:cond delay="2400"/>
                                          </p:stCondLst>
                                        </p:cTn>
                                        <p:tgtEl>
                                          <p:spTgt spid="297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19400" y="609600"/>
            <a:ext cx="7086600" cy="5445102"/>
          </a:xfrm>
        </p:spPr>
      </p:pic>
      <p:sp>
        <p:nvSpPr>
          <p:cNvPr id="4" name="Oval 3"/>
          <p:cNvSpPr/>
          <p:nvPr/>
        </p:nvSpPr>
        <p:spPr>
          <a:xfrm>
            <a:off x="5410200" y="1905000"/>
            <a:ext cx="1905000" cy="190500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39056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6096000" y="1219200"/>
            <a:ext cx="4114800" cy="4953000"/>
          </a:xfrm>
        </p:spPr>
        <p:txBody>
          <a:bodyPr>
            <a:noAutofit/>
          </a:bodyPr>
          <a:lstStyle/>
          <a:p>
            <a:pPr marL="0" indent="0">
              <a:buNone/>
            </a:pPr>
            <a:r>
              <a:rPr lang="en-US" altLang="en-US" sz="1800" dirty="0">
                <a:solidFill>
                  <a:schemeClr val="tx1"/>
                </a:solidFill>
              </a:rPr>
              <a:t>Nationwide, </a:t>
            </a:r>
            <a:r>
              <a:rPr lang="en-US" altLang="en-US" sz="1800" b="1" dirty="0">
                <a:solidFill>
                  <a:schemeClr val="tx1"/>
                </a:solidFill>
              </a:rPr>
              <a:t>snow shoveling </a:t>
            </a:r>
            <a:r>
              <a:rPr lang="en-US" altLang="en-US" sz="1800" dirty="0">
                <a:solidFill>
                  <a:schemeClr val="tx1"/>
                </a:solidFill>
              </a:rPr>
              <a:t>is responsible for </a:t>
            </a:r>
            <a:r>
              <a:rPr lang="en-US" altLang="en-US" sz="1800" b="1" dirty="0">
                <a:solidFill>
                  <a:schemeClr val="tx1"/>
                </a:solidFill>
              </a:rPr>
              <a:t>thousands </a:t>
            </a:r>
            <a:r>
              <a:rPr lang="en-US" altLang="en-US" sz="1800" dirty="0">
                <a:solidFill>
                  <a:schemeClr val="tx1"/>
                </a:solidFill>
              </a:rPr>
              <a:t>of injuries and as many as </a:t>
            </a:r>
            <a:r>
              <a:rPr lang="en-US" altLang="en-US" sz="1800" b="1" dirty="0">
                <a:solidFill>
                  <a:schemeClr val="tx1"/>
                </a:solidFill>
              </a:rPr>
              <a:t>100 deaths </a:t>
            </a:r>
            <a:r>
              <a:rPr lang="en-US" altLang="en-US" sz="1800" dirty="0">
                <a:solidFill>
                  <a:schemeClr val="tx1"/>
                </a:solidFill>
              </a:rPr>
              <a:t>each year. </a:t>
            </a:r>
          </a:p>
          <a:p>
            <a:pPr marL="0" indent="0">
              <a:buNone/>
            </a:pPr>
            <a:r>
              <a:rPr lang="en-US" altLang="en-US" sz="1800" dirty="0">
                <a:solidFill>
                  <a:schemeClr val="tx1"/>
                </a:solidFill>
              </a:rPr>
              <a:t>It can put some people at</a:t>
            </a:r>
            <a:r>
              <a:rPr lang="en-US" altLang="en-US" sz="1800" b="1" dirty="0">
                <a:solidFill>
                  <a:schemeClr val="tx1"/>
                </a:solidFill>
              </a:rPr>
              <a:t> risk of a heart attack</a:t>
            </a:r>
            <a:r>
              <a:rPr lang="en-US" altLang="en-US" sz="1800" dirty="0">
                <a:solidFill>
                  <a:schemeClr val="tx1"/>
                </a:solidFill>
              </a:rPr>
              <a:t>. Sudden exertion, like moving hundreds of pounds of snow after being sedentary for several months, can put a significant strain on the heart.  </a:t>
            </a:r>
          </a:p>
          <a:p>
            <a:pPr marL="0" indent="0">
              <a:buNone/>
            </a:pPr>
            <a:r>
              <a:rPr lang="en-US" altLang="en-US" sz="1800" dirty="0">
                <a:solidFill>
                  <a:schemeClr val="tx1"/>
                </a:solidFill>
              </a:rPr>
              <a:t>Cold weather can increase heart rate and blood pressure. It can make blood clot more easily and constrict arteries, which decreases blood supply. This condition is true even in healthy people. Individuals over the age of 40 or who are relatively inactive should be particularly careful.</a:t>
            </a:r>
          </a:p>
          <a:p>
            <a:pPr marL="0" indent="0">
              <a:buNone/>
            </a:pPr>
            <a:endParaRPr lang="en-US" altLang="en-US" sz="1800" dirty="0">
              <a:solidFill>
                <a:schemeClr val="tx1"/>
              </a:solidFill>
            </a:endParaRPr>
          </a:p>
        </p:txBody>
      </p:sp>
      <p:pic>
        <p:nvPicPr>
          <p:cNvPr id="29704"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819400" y="1524001"/>
            <a:ext cx="2895600" cy="4343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590800" y="405826"/>
            <a:ext cx="8077200" cy="584775"/>
          </a:xfrm>
          <a:prstGeom prst="rect">
            <a:avLst/>
          </a:prstGeom>
        </p:spPr>
        <p:txBody>
          <a:bodyPr wrap="square">
            <a:spAutoFit/>
          </a:bodyPr>
          <a:lstStyle/>
          <a:p>
            <a:pPr algn="ctr"/>
            <a:r>
              <a:rPr lang="en-US" sz="3200" b="1" dirty="0"/>
              <a:t>Snowmageddon: Snow Removal</a:t>
            </a:r>
          </a:p>
        </p:txBody>
      </p:sp>
    </p:spTree>
    <p:extLst>
      <p:ext uri="{BB962C8B-B14F-4D97-AF65-F5344CB8AC3E}">
        <p14:creationId xmlns:p14="http://schemas.microsoft.com/office/powerpoint/2010/main" val="374097476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9704"/>
                                        </p:tgtEl>
                                        <p:attrNameLst>
                                          <p:attrName>r</p:attrName>
                                        </p:attrNameLst>
                                      </p:cBhvr>
                                    </p:animRot>
                                    <p:animRot by="-240000">
                                      <p:cBhvr>
                                        <p:cTn id="7" dur="600" fill="hold">
                                          <p:stCondLst>
                                            <p:cond delay="600"/>
                                          </p:stCondLst>
                                        </p:cTn>
                                        <p:tgtEl>
                                          <p:spTgt spid="29704"/>
                                        </p:tgtEl>
                                        <p:attrNameLst>
                                          <p:attrName>r</p:attrName>
                                        </p:attrNameLst>
                                      </p:cBhvr>
                                    </p:animRot>
                                    <p:animRot by="240000">
                                      <p:cBhvr>
                                        <p:cTn id="8" dur="600" fill="hold">
                                          <p:stCondLst>
                                            <p:cond delay="1200"/>
                                          </p:stCondLst>
                                        </p:cTn>
                                        <p:tgtEl>
                                          <p:spTgt spid="29704"/>
                                        </p:tgtEl>
                                        <p:attrNameLst>
                                          <p:attrName>r</p:attrName>
                                        </p:attrNameLst>
                                      </p:cBhvr>
                                    </p:animRot>
                                    <p:animRot by="-240000">
                                      <p:cBhvr>
                                        <p:cTn id="9" dur="600" fill="hold">
                                          <p:stCondLst>
                                            <p:cond delay="1800"/>
                                          </p:stCondLst>
                                        </p:cTn>
                                        <p:tgtEl>
                                          <p:spTgt spid="29704"/>
                                        </p:tgtEl>
                                        <p:attrNameLst>
                                          <p:attrName>r</p:attrName>
                                        </p:attrNameLst>
                                      </p:cBhvr>
                                    </p:animRot>
                                    <p:animRot by="120000">
                                      <p:cBhvr>
                                        <p:cTn id="10" dur="600" fill="hold">
                                          <p:stCondLst>
                                            <p:cond delay="2400"/>
                                          </p:stCondLst>
                                        </p:cTn>
                                        <p:tgtEl>
                                          <p:spTgt spid="297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6553200" y="4648200"/>
            <a:ext cx="3390900" cy="1905000"/>
          </a:xfrm>
        </p:spPr>
        <p:txBody>
          <a:bodyPr>
            <a:noAutofit/>
          </a:bodyPr>
          <a:lstStyle/>
          <a:p>
            <a:pPr marL="0" indent="0">
              <a:buNone/>
            </a:pPr>
            <a:r>
              <a:rPr lang="en-US" altLang="en-US" sz="1800" dirty="0">
                <a:solidFill>
                  <a:schemeClr val="tx1"/>
                </a:solidFill>
              </a:rPr>
              <a:t>•Take it slow and stretch out before you begin</a:t>
            </a:r>
          </a:p>
          <a:p>
            <a:pPr marL="0" indent="0">
              <a:buNone/>
            </a:pPr>
            <a:endParaRPr lang="en-US" altLang="en-US" sz="2400" dirty="0">
              <a:solidFill>
                <a:schemeClr val="tx1"/>
              </a:solidFill>
            </a:endParaRPr>
          </a:p>
        </p:txBody>
      </p:sp>
      <p:pic>
        <p:nvPicPr>
          <p:cNvPr id="29704"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971800" y="4165360"/>
            <a:ext cx="3276600" cy="20227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1800" y="1151715"/>
            <a:ext cx="7239000" cy="6027291"/>
          </a:xfrm>
          <a:prstGeom prst="rect">
            <a:avLst/>
          </a:prstGeom>
          <a:noFill/>
        </p:spPr>
        <p:txBody>
          <a:bodyPr wrap="square" rtlCol="0">
            <a:spAutoFit/>
          </a:bodyPr>
          <a:lstStyle/>
          <a:p>
            <a:pPr>
              <a:spcBef>
                <a:spcPts val="1000"/>
              </a:spcBef>
              <a:buClr>
                <a:srgbClr val="2683C6"/>
              </a:buClr>
            </a:pPr>
            <a:endParaRPr lang="en-US" altLang="en-US" dirty="0"/>
          </a:p>
          <a:p>
            <a:pPr>
              <a:spcBef>
                <a:spcPts val="1000"/>
              </a:spcBef>
              <a:buClr>
                <a:srgbClr val="2683C6"/>
              </a:buClr>
            </a:pPr>
            <a:r>
              <a:rPr lang="en-US" altLang="en-US" dirty="0"/>
              <a:t>•Push the show rather than lifting it.  If you do lift it, use a small shovel or only partially fill the shovel</a:t>
            </a:r>
          </a:p>
          <a:p>
            <a:pPr>
              <a:spcBef>
                <a:spcPts val="1000"/>
              </a:spcBef>
              <a:buClr>
                <a:srgbClr val="2683C6"/>
              </a:buClr>
            </a:pPr>
            <a:r>
              <a:rPr lang="en-US" altLang="en-US" dirty="0"/>
              <a:t>•Lift with your legs, not your back</a:t>
            </a:r>
          </a:p>
          <a:p>
            <a:pPr>
              <a:spcBef>
                <a:spcPts val="1000"/>
              </a:spcBef>
              <a:buClr>
                <a:srgbClr val="2683C6"/>
              </a:buClr>
            </a:pPr>
            <a:r>
              <a:rPr lang="en-US" altLang="en-US" dirty="0"/>
              <a:t>•Do not work to the point of exhaustion</a:t>
            </a:r>
          </a:p>
          <a:p>
            <a:pPr>
              <a:spcBef>
                <a:spcPts val="1000"/>
              </a:spcBef>
              <a:buClr>
                <a:srgbClr val="2683C6"/>
              </a:buClr>
            </a:pPr>
            <a:r>
              <a:rPr lang="en-US" altLang="en-US" dirty="0"/>
              <a:t>•Know the signs of a heart attack, and stop immediately and call 9-1-1 if you're experiencing any of them; every minute counts</a:t>
            </a:r>
          </a:p>
          <a:p>
            <a:pPr>
              <a:spcBef>
                <a:spcPts val="1000"/>
              </a:spcBef>
              <a:buClr>
                <a:srgbClr val="2683C6"/>
              </a:buClr>
            </a:pPr>
            <a:r>
              <a:rPr lang="en-US" altLang="en-US" dirty="0">
                <a:solidFill>
                  <a:prstClr val="black"/>
                </a:solidFill>
              </a:rPr>
              <a:t>			</a:t>
            </a:r>
            <a:r>
              <a:rPr lang="en-US" altLang="en-US" dirty="0" smtClean="0">
                <a:solidFill>
                  <a:prstClr val="black"/>
                </a:solidFill>
              </a:rPr>
              <a:t>             •</a:t>
            </a:r>
            <a:r>
              <a:rPr lang="en-US" altLang="en-US" dirty="0">
                <a:solidFill>
                  <a:prstClr val="black"/>
                </a:solidFill>
              </a:rPr>
              <a:t>Do not shovel after eating or 				while smoking                                          </a:t>
            </a:r>
          </a:p>
          <a:p>
            <a:pPr>
              <a:spcBef>
                <a:spcPts val="1000"/>
              </a:spcBef>
              <a:buClr>
                <a:srgbClr val="2683C6"/>
              </a:buClr>
            </a:pPr>
            <a:r>
              <a:rPr lang="en-US" altLang="en-US" dirty="0">
                <a:solidFill>
                  <a:prstClr val="black"/>
                </a:solidFill>
              </a:rPr>
              <a:t> </a:t>
            </a:r>
          </a:p>
          <a:p>
            <a:pPr>
              <a:spcBef>
                <a:spcPts val="1000"/>
              </a:spcBef>
              <a:buClr>
                <a:srgbClr val="2683C6"/>
              </a:buClr>
            </a:pPr>
            <a:endParaRPr lang="en-US" altLang="en-US" dirty="0">
              <a:solidFill>
                <a:prstClr val="black"/>
              </a:solidFill>
            </a:endParaRPr>
          </a:p>
          <a:p>
            <a:pPr>
              <a:spcBef>
                <a:spcPts val="1000"/>
              </a:spcBef>
              <a:buClr>
                <a:srgbClr val="2683C6"/>
              </a:buClr>
            </a:pPr>
            <a:endParaRPr lang="en-US" altLang="en-US" dirty="0">
              <a:solidFill>
                <a:prstClr val="black"/>
              </a:solidFill>
            </a:endParaRPr>
          </a:p>
          <a:p>
            <a:pPr>
              <a:spcBef>
                <a:spcPts val="1000"/>
              </a:spcBef>
              <a:buClr>
                <a:srgbClr val="2683C6"/>
              </a:buClr>
            </a:pPr>
            <a:endParaRPr lang="en-US" altLang="en-US" dirty="0">
              <a:solidFill>
                <a:prstClr val="black"/>
              </a:solidFill>
            </a:endParaRPr>
          </a:p>
          <a:p>
            <a:pPr>
              <a:spcBef>
                <a:spcPts val="1000"/>
              </a:spcBef>
              <a:buClr>
                <a:srgbClr val="2683C6"/>
              </a:buClr>
            </a:pPr>
            <a:endParaRPr lang="en-US" altLang="en-US" dirty="0">
              <a:solidFill>
                <a:prstClr val="black"/>
              </a:solidFill>
            </a:endParaRPr>
          </a:p>
          <a:p>
            <a:pPr>
              <a:spcBef>
                <a:spcPts val="1000"/>
              </a:spcBef>
              <a:buClr>
                <a:srgbClr val="2683C6"/>
              </a:buClr>
            </a:pPr>
            <a:endParaRPr lang="en-US" altLang="en-US" sz="2400" dirty="0"/>
          </a:p>
        </p:txBody>
      </p:sp>
      <p:sp>
        <p:nvSpPr>
          <p:cNvPr id="2" name="Rectangle 1"/>
          <p:cNvSpPr/>
          <p:nvPr/>
        </p:nvSpPr>
        <p:spPr>
          <a:xfrm>
            <a:off x="2590800" y="457201"/>
            <a:ext cx="8077200" cy="584775"/>
          </a:xfrm>
          <a:prstGeom prst="rect">
            <a:avLst/>
          </a:prstGeom>
        </p:spPr>
        <p:txBody>
          <a:bodyPr wrap="square">
            <a:spAutoFit/>
          </a:bodyPr>
          <a:lstStyle/>
          <a:p>
            <a:pPr algn="ctr"/>
            <a:r>
              <a:rPr lang="en-US" sz="3200" b="1" dirty="0" err="1"/>
              <a:t>Snowmageddon</a:t>
            </a:r>
            <a:r>
              <a:rPr lang="en-US" sz="3200" b="1" dirty="0"/>
              <a:t>: Snow Removal (cont.)</a:t>
            </a:r>
          </a:p>
        </p:txBody>
      </p:sp>
    </p:spTree>
    <p:extLst>
      <p:ext uri="{BB962C8B-B14F-4D97-AF65-F5344CB8AC3E}">
        <p14:creationId xmlns:p14="http://schemas.microsoft.com/office/powerpoint/2010/main" val="306872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9704"/>
                                        </p:tgtEl>
                                        <p:attrNameLst>
                                          <p:attrName>r</p:attrName>
                                        </p:attrNameLst>
                                      </p:cBhvr>
                                    </p:animRot>
                                    <p:animRot by="-240000">
                                      <p:cBhvr>
                                        <p:cTn id="7" dur="600" fill="hold">
                                          <p:stCondLst>
                                            <p:cond delay="600"/>
                                          </p:stCondLst>
                                        </p:cTn>
                                        <p:tgtEl>
                                          <p:spTgt spid="29704"/>
                                        </p:tgtEl>
                                        <p:attrNameLst>
                                          <p:attrName>r</p:attrName>
                                        </p:attrNameLst>
                                      </p:cBhvr>
                                    </p:animRot>
                                    <p:animRot by="240000">
                                      <p:cBhvr>
                                        <p:cTn id="8" dur="600" fill="hold">
                                          <p:stCondLst>
                                            <p:cond delay="1200"/>
                                          </p:stCondLst>
                                        </p:cTn>
                                        <p:tgtEl>
                                          <p:spTgt spid="29704"/>
                                        </p:tgtEl>
                                        <p:attrNameLst>
                                          <p:attrName>r</p:attrName>
                                        </p:attrNameLst>
                                      </p:cBhvr>
                                    </p:animRot>
                                    <p:animRot by="-240000">
                                      <p:cBhvr>
                                        <p:cTn id="9" dur="600" fill="hold">
                                          <p:stCondLst>
                                            <p:cond delay="1800"/>
                                          </p:stCondLst>
                                        </p:cTn>
                                        <p:tgtEl>
                                          <p:spTgt spid="29704"/>
                                        </p:tgtEl>
                                        <p:attrNameLst>
                                          <p:attrName>r</p:attrName>
                                        </p:attrNameLst>
                                      </p:cBhvr>
                                    </p:animRot>
                                    <p:animRot by="120000">
                                      <p:cBhvr>
                                        <p:cTn id="10" dur="600" fill="hold">
                                          <p:stCondLst>
                                            <p:cond delay="2400"/>
                                          </p:stCondLst>
                                        </p:cTn>
                                        <p:tgtEl>
                                          <p:spTgt spid="297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2667001" y="1371600"/>
            <a:ext cx="3886201" cy="2667000"/>
          </a:xfrm>
        </p:spPr>
        <p:txBody>
          <a:bodyPr>
            <a:noAutofit/>
          </a:bodyPr>
          <a:lstStyle/>
          <a:p>
            <a:pPr marL="0" indent="0">
              <a:buNone/>
            </a:pPr>
            <a:r>
              <a:rPr lang="en-US" altLang="en-US" sz="1800" dirty="0">
                <a:solidFill>
                  <a:schemeClr val="tx1"/>
                </a:solidFill>
              </a:rPr>
              <a:t>Even skin that is protected can be subject to </a:t>
            </a:r>
            <a:r>
              <a:rPr lang="en-US" altLang="en-US" sz="1800" b="1" dirty="0">
                <a:solidFill>
                  <a:schemeClr val="tx1"/>
                </a:solidFill>
              </a:rPr>
              <a:t>frostbite</a:t>
            </a:r>
            <a:r>
              <a:rPr lang="en-US" altLang="en-US" sz="1800" dirty="0">
                <a:solidFill>
                  <a:schemeClr val="tx1"/>
                </a:solidFill>
              </a:rPr>
              <a:t>. It's the most common injury resulting from exposure to severe cold, and it usually occurs on fingers, toes, nose, ears, cheeks, and chin. </a:t>
            </a:r>
          </a:p>
          <a:p>
            <a:pPr marL="0" indent="0">
              <a:buNone/>
            </a:pPr>
            <a:endParaRPr lang="en-US" altLang="en-US" sz="1800" dirty="0">
              <a:solidFill>
                <a:schemeClr val="tx1"/>
              </a:solidFill>
            </a:endParaRPr>
          </a:p>
          <a:p>
            <a:pPr marL="0" indent="0">
              <a:buNone/>
            </a:pPr>
            <a:r>
              <a:rPr lang="en-US" altLang="en-US" sz="1800" dirty="0">
                <a:solidFill>
                  <a:schemeClr val="tx1"/>
                </a:solidFill>
              </a:rPr>
              <a:t>If caught early, it is possible to prevent permanent damage. If not, frostbite can cause tissue death and lead to amputation. </a:t>
            </a:r>
          </a:p>
        </p:txBody>
      </p:sp>
      <p:pic>
        <p:nvPicPr>
          <p:cNvPr id="29704"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781801" y="1752600"/>
            <a:ext cx="3429001"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590801" y="457201"/>
            <a:ext cx="8077199" cy="584775"/>
          </a:xfrm>
          <a:prstGeom prst="rect">
            <a:avLst/>
          </a:prstGeom>
        </p:spPr>
        <p:txBody>
          <a:bodyPr wrap="square">
            <a:spAutoFit/>
          </a:bodyPr>
          <a:lstStyle/>
          <a:p>
            <a:pPr algn="ctr"/>
            <a:r>
              <a:rPr lang="en-US" sz="3200" b="1" dirty="0"/>
              <a:t>Brrrrrr… Watch for Frostbite!</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3201" y="5029200"/>
            <a:ext cx="7657293" cy="1163276"/>
          </a:xfrm>
          <a:prstGeom prst="rect">
            <a:avLst/>
          </a:prstGeom>
        </p:spPr>
      </p:pic>
    </p:spTree>
    <p:extLst>
      <p:ext uri="{BB962C8B-B14F-4D97-AF65-F5344CB8AC3E}">
        <p14:creationId xmlns:p14="http://schemas.microsoft.com/office/powerpoint/2010/main" val="176073338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9704"/>
                                        </p:tgtEl>
                                        <p:attrNameLst>
                                          <p:attrName>r</p:attrName>
                                        </p:attrNameLst>
                                      </p:cBhvr>
                                    </p:animRot>
                                    <p:animRot by="-240000">
                                      <p:cBhvr>
                                        <p:cTn id="7" dur="600" fill="hold">
                                          <p:stCondLst>
                                            <p:cond delay="600"/>
                                          </p:stCondLst>
                                        </p:cTn>
                                        <p:tgtEl>
                                          <p:spTgt spid="29704"/>
                                        </p:tgtEl>
                                        <p:attrNameLst>
                                          <p:attrName>r</p:attrName>
                                        </p:attrNameLst>
                                      </p:cBhvr>
                                    </p:animRot>
                                    <p:animRot by="240000">
                                      <p:cBhvr>
                                        <p:cTn id="8" dur="600" fill="hold">
                                          <p:stCondLst>
                                            <p:cond delay="1200"/>
                                          </p:stCondLst>
                                        </p:cTn>
                                        <p:tgtEl>
                                          <p:spTgt spid="29704"/>
                                        </p:tgtEl>
                                        <p:attrNameLst>
                                          <p:attrName>r</p:attrName>
                                        </p:attrNameLst>
                                      </p:cBhvr>
                                    </p:animRot>
                                    <p:animRot by="-240000">
                                      <p:cBhvr>
                                        <p:cTn id="9" dur="600" fill="hold">
                                          <p:stCondLst>
                                            <p:cond delay="1800"/>
                                          </p:stCondLst>
                                        </p:cTn>
                                        <p:tgtEl>
                                          <p:spTgt spid="29704"/>
                                        </p:tgtEl>
                                        <p:attrNameLst>
                                          <p:attrName>r</p:attrName>
                                        </p:attrNameLst>
                                      </p:cBhvr>
                                    </p:animRot>
                                    <p:animRot by="120000">
                                      <p:cBhvr>
                                        <p:cTn id="10" dur="600" fill="hold">
                                          <p:stCondLst>
                                            <p:cond delay="2400"/>
                                          </p:stCondLst>
                                        </p:cTn>
                                        <p:tgtEl>
                                          <p:spTgt spid="297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705600" y="1349755"/>
            <a:ext cx="3329609" cy="22197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4191000"/>
            <a:ext cx="8229600" cy="897682"/>
          </a:xfrm>
          <a:prstGeom prst="rect">
            <a:avLst/>
          </a:prstGeom>
          <a:noFill/>
        </p:spPr>
        <p:txBody>
          <a:bodyPr wrap="square" rtlCol="0">
            <a:spAutoFit/>
          </a:bodyPr>
          <a:lstStyle/>
          <a:p>
            <a:pPr>
              <a:spcBef>
                <a:spcPts val="1000"/>
              </a:spcBef>
              <a:buClr>
                <a:srgbClr val="2683C6"/>
              </a:buClr>
            </a:pPr>
            <a:endParaRPr lang="en-US" altLang="en-US" sz="2200" dirty="0">
              <a:solidFill>
                <a:prstClr val="black">
                  <a:lumMod val="85000"/>
                  <a:lumOff val="15000"/>
                </a:prstClr>
              </a:solidFill>
            </a:endParaRPr>
          </a:p>
          <a:p>
            <a:pPr>
              <a:spcBef>
                <a:spcPts val="1000"/>
              </a:spcBef>
              <a:buClr>
                <a:srgbClr val="2683C6"/>
              </a:buClr>
            </a:pPr>
            <a:endParaRPr lang="en-US" altLang="en-US" sz="2200" dirty="0">
              <a:solidFill>
                <a:prstClr val="black">
                  <a:lumMod val="85000"/>
                  <a:lumOff val="15000"/>
                </a:prstClr>
              </a:solidFill>
            </a:endParaRPr>
          </a:p>
        </p:txBody>
      </p:sp>
      <p:sp>
        <p:nvSpPr>
          <p:cNvPr id="2" name="TextBox 1"/>
          <p:cNvSpPr txBox="1"/>
          <p:nvPr/>
        </p:nvSpPr>
        <p:spPr>
          <a:xfrm>
            <a:off x="2819400" y="1566208"/>
            <a:ext cx="3733800" cy="1754326"/>
          </a:xfrm>
          <a:prstGeom prst="rect">
            <a:avLst/>
          </a:prstGeom>
          <a:noFill/>
        </p:spPr>
        <p:txBody>
          <a:bodyPr wrap="square" rtlCol="0">
            <a:spAutoFit/>
          </a:bodyPr>
          <a:lstStyle/>
          <a:p>
            <a:r>
              <a:rPr lang="en-US" b="1" dirty="0"/>
              <a:t>Superficial frostbite </a:t>
            </a:r>
            <a:r>
              <a:rPr lang="en-US" dirty="0"/>
              <a:t>affects the skin surface, while the underlying tissue remains soft. The skin appears white, waxy, or grayish-yellow and is cold and numb. </a:t>
            </a:r>
          </a:p>
        </p:txBody>
      </p:sp>
      <p:sp>
        <p:nvSpPr>
          <p:cNvPr id="5" name="Rectangle 4"/>
          <p:cNvSpPr/>
          <p:nvPr/>
        </p:nvSpPr>
        <p:spPr>
          <a:xfrm>
            <a:off x="2590801" y="457201"/>
            <a:ext cx="8077199" cy="584775"/>
          </a:xfrm>
          <a:prstGeom prst="rect">
            <a:avLst/>
          </a:prstGeom>
        </p:spPr>
        <p:txBody>
          <a:bodyPr wrap="square">
            <a:spAutoFit/>
          </a:bodyPr>
          <a:lstStyle/>
          <a:p>
            <a:pPr algn="ctr"/>
            <a:r>
              <a:rPr lang="en-US" sz="3200" b="1" dirty="0"/>
              <a:t>Frostbite (cont.) </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3200" y="5088682"/>
            <a:ext cx="7543800" cy="1111782"/>
          </a:xfrm>
          <a:prstGeom prst="rect">
            <a:avLst/>
          </a:prstGeom>
        </p:spPr>
      </p:pic>
      <p:sp>
        <p:nvSpPr>
          <p:cNvPr id="6" name="TextBox 5"/>
          <p:cNvSpPr txBox="1"/>
          <p:nvPr/>
        </p:nvSpPr>
        <p:spPr>
          <a:xfrm>
            <a:off x="2819400" y="3764341"/>
            <a:ext cx="7215808" cy="1200329"/>
          </a:xfrm>
          <a:prstGeom prst="rect">
            <a:avLst/>
          </a:prstGeom>
          <a:noFill/>
        </p:spPr>
        <p:txBody>
          <a:bodyPr wrap="square" rtlCol="0">
            <a:spAutoFit/>
          </a:bodyPr>
          <a:lstStyle/>
          <a:p>
            <a:pPr lvl="0"/>
            <a:r>
              <a:rPr lang="en-US" dirty="0">
                <a:solidFill>
                  <a:prstClr val="black"/>
                </a:solidFill>
              </a:rPr>
              <a:t>If the condition progresses to </a:t>
            </a:r>
            <a:r>
              <a:rPr lang="en-US" b="1" dirty="0">
                <a:solidFill>
                  <a:prstClr val="black"/>
                </a:solidFill>
              </a:rPr>
              <a:t>deep frostbite</a:t>
            </a:r>
            <a:r>
              <a:rPr lang="en-US" dirty="0">
                <a:solidFill>
                  <a:prstClr val="black"/>
                </a:solidFill>
              </a:rPr>
              <a:t>, all layers of the skin are affected and the outcome likely will be more serious. The skin will become completely numb and blisters may form, and eventually, the skin tissue dies and turns black. </a:t>
            </a:r>
          </a:p>
        </p:txBody>
      </p:sp>
    </p:spTree>
    <p:extLst>
      <p:ext uri="{BB962C8B-B14F-4D97-AF65-F5344CB8AC3E}">
        <p14:creationId xmlns:p14="http://schemas.microsoft.com/office/powerpoint/2010/main" val="44612504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9704"/>
                                        </p:tgtEl>
                                        <p:attrNameLst>
                                          <p:attrName>r</p:attrName>
                                        </p:attrNameLst>
                                      </p:cBhvr>
                                    </p:animRot>
                                    <p:animRot by="-240000">
                                      <p:cBhvr>
                                        <p:cTn id="7" dur="600" fill="hold">
                                          <p:stCondLst>
                                            <p:cond delay="600"/>
                                          </p:stCondLst>
                                        </p:cTn>
                                        <p:tgtEl>
                                          <p:spTgt spid="29704"/>
                                        </p:tgtEl>
                                        <p:attrNameLst>
                                          <p:attrName>r</p:attrName>
                                        </p:attrNameLst>
                                      </p:cBhvr>
                                    </p:animRot>
                                    <p:animRot by="240000">
                                      <p:cBhvr>
                                        <p:cTn id="8" dur="600" fill="hold">
                                          <p:stCondLst>
                                            <p:cond delay="1200"/>
                                          </p:stCondLst>
                                        </p:cTn>
                                        <p:tgtEl>
                                          <p:spTgt spid="29704"/>
                                        </p:tgtEl>
                                        <p:attrNameLst>
                                          <p:attrName>r</p:attrName>
                                        </p:attrNameLst>
                                      </p:cBhvr>
                                    </p:animRot>
                                    <p:animRot by="-240000">
                                      <p:cBhvr>
                                        <p:cTn id="9" dur="600" fill="hold">
                                          <p:stCondLst>
                                            <p:cond delay="1800"/>
                                          </p:stCondLst>
                                        </p:cTn>
                                        <p:tgtEl>
                                          <p:spTgt spid="29704"/>
                                        </p:tgtEl>
                                        <p:attrNameLst>
                                          <p:attrName>r</p:attrName>
                                        </p:attrNameLst>
                                      </p:cBhvr>
                                    </p:animRot>
                                    <p:animRot by="120000">
                                      <p:cBhvr>
                                        <p:cTn id="10" dur="600" fill="hold">
                                          <p:stCondLst>
                                            <p:cond delay="2400"/>
                                          </p:stCondLst>
                                        </p:cTn>
                                        <p:tgtEl>
                                          <p:spTgt spid="297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1219200"/>
            <a:ext cx="7391400" cy="3416320"/>
          </a:xfrm>
          <a:prstGeom prst="rect">
            <a:avLst/>
          </a:prstGeom>
          <a:noFill/>
        </p:spPr>
        <p:txBody>
          <a:bodyPr wrap="square" rtlCol="0">
            <a:spAutoFit/>
          </a:bodyPr>
          <a:lstStyle/>
          <a:p>
            <a:r>
              <a:rPr lang="en-US" b="1" dirty="0"/>
              <a:t>Hypothermia</a:t>
            </a:r>
            <a:r>
              <a:rPr lang="en-US" dirty="0"/>
              <a:t> occurs when the </a:t>
            </a:r>
            <a:r>
              <a:rPr lang="en-US" b="1" dirty="0"/>
              <a:t>body's core temperature drops below 95 degrees</a:t>
            </a:r>
            <a:r>
              <a:rPr lang="en-US" dirty="0"/>
              <a:t>. Hypothermia is most associated with exposure to extreme cold, but it can also occur at higher temperatures if a person becomes chilled from being soaked with rain or submerged in water. </a:t>
            </a:r>
          </a:p>
          <a:p>
            <a:endParaRPr lang="en-US" dirty="0"/>
          </a:p>
          <a:p>
            <a:r>
              <a:rPr lang="en-US" dirty="0"/>
              <a:t>Severe shivering, one of the first signs of hypothermia, is beneficial in keeping the body warm. But as hypothermia progresses, shivering gives way to drowsiness or exhaustion, confusion, shallow breathing, irregular heartbeat, slurred speech, loss of coordination, and eventually, unconsciousness and death. </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19400" y="4876801"/>
            <a:ext cx="7391400" cy="1128889"/>
          </a:xfrm>
          <a:prstGeom prst="rect">
            <a:avLst/>
          </a:prstGeom>
          <a:ln w="19050">
            <a:solidFill>
              <a:schemeClr val="tx1"/>
            </a:solidFill>
          </a:ln>
        </p:spPr>
      </p:pic>
      <p:sp>
        <p:nvSpPr>
          <p:cNvPr id="2" name="Rectangle 1"/>
          <p:cNvSpPr/>
          <p:nvPr/>
        </p:nvSpPr>
        <p:spPr>
          <a:xfrm>
            <a:off x="2590800" y="405826"/>
            <a:ext cx="8077200" cy="584775"/>
          </a:xfrm>
          <a:prstGeom prst="rect">
            <a:avLst/>
          </a:prstGeom>
        </p:spPr>
        <p:txBody>
          <a:bodyPr wrap="square">
            <a:spAutoFit/>
          </a:bodyPr>
          <a:lstStyle/>
          <a:p>
            <a:pPr algn="ctr"/>
            <a:r>
              <a:rPr lang="en-US" sz="3200" b="1" dirty="0"/>
              <a:t>Brrrrr…Hypothermia Too!</a:t>
            </a:r>
          </a:p>
        </p:txBody>
      </p:sp>
    </p:spTree>
    <p:extLst>
      <p:ext uri="{BB962C8B-B14F-4D97-AF65-F5344CB8AC3E}">
        <p14:creationId xmlns:p14="http://schemas.microsoft.com/office/powerpoint/2010/main" val="1576320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589" y="3301426"/>
            <a:ext cx="2054423" cy="2658665"/>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142266" y="381001"/>
            <a:ext cx="6306535" cy="584775"/>
          </a:xfrm>
          <a:prstGeom prst="rect">
            <a:avLst/>
          </a:prstGeom>
        </p:spPr>
        <p:txBody>
          <a:bodyPr wrap="none">
            <a:spAutoFit/>
          </a:bodyPr>
          <a:lstStyle/>
          <a:p>
            <a:r>
              <a:rPr lang="en-US" sz="3200" b="1" dirty="0"/>
              <a:t>Naval Safety Center Resources</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9800" y="1066800"/>
            <a:ext cx="4419600" cy="21336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7601" y="4449141"/>
            <a:ext cx="1558169" cy="2142483"/>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90122" y="3382340"/>
            <a:ext cx="1600200" cy="2133600"/>
          </a:xfrm>
          <a:prstGeom prst="rect">
            <a:avLst/>
          </a:prstGeom>
        </p:spPr>
      </p:pic>
      <p:sp>
        <p:nvSpPr>
          <p:cNvPr id="4" name="TextBox 3"/>
          <p:cNvSpPr txBox="1"/>
          <p:nvPr/>
        </p:nvSpPr>
        <p:spPr>
          <a:xfrm>
            <a:off x="2772867" y="1066800"/>
            <a:ext cx="2819400" cy="3758978"/>
          </a:xfrm>
          <a:prstGeom prst="rect">
            <a:avLst/>
          </a:prstGeom>
          <a:noFill/>
          <a:ln>
            <a:noFill/>
          </a:ln>
        </p:spPr>
        <p:txBody>
          <a:bodyPr wrap="square" rtlCol="0" anchor="ctr" anchorCtr="1">
            <a:noAutofit/>
          </a:bodyPr>
          <a:lstStyle/>
          <a:p>
            <a:pPr defTabSz="685983">
              <a:lnSpc>
                <a:spcPct val="90000"/>
              </a:lnSpc>
              <a:spcBef>
                <a:spcPts val="1050"/>
              </a:spcBef>
            </a:pPr>
            <a:r>
              <a:rPr lang="en-US" sz="1600" dirty="0">
                <a:solidFill>
                  <a:prstClr val="black"/>
                </a:solidFill>
              </a:rPr>
              <a:t>Want more? See our resources and publications!</a:t>
            </a:r>
          </a:p>
          <a:p>
            <a:pPr marL="185215" indent="-185215" defTabSz="685983">
              <a:lnSpc>
                <a:spcPct val="90000"/>
              </a:lnSpc>
              <a:spcBef>
                <a:spcPts val="1050"/>
              </a:spcBef>
              <a:buFont typeface="Euphemia" pitchFamily="34" charset="0"/>
              <a:buChar char="›"/>
            </a:pPr>
            <a:r>
              <a:rPr lang="en-US" sz="1600" dirty="0">
                <a:solidFill>
                  <a:prstClr val="black"/>
                </a:solidFill>
              </a:rPr>
              <a:t>Approach, MECH, and Special Edition magazines</a:t>
            </a:r>
          </a:p>
          <a:p>
            <a:pPr marL="185215" indent="-185215" defTabSz="685983">
              <a:lnSpc>
                <a:spcPct val="90000"/>
              </a:lnSpc>
              <a:spcBef>
                <a:spcPts val="1050"/>
              </a:spcBef>
              <a:buFont typeface="Euphemia" pitchFamily="34" charset="0"/>
              <a:buChar char="›"/>
            </a:pPr>
            <a:r>
              <a:rPr lang="en-US" sz="1600" dirty="0">
                <a:solidFill>
                  <a:prstClr val="black"/>
                </a:solidFill>
              </a:rPr>
              <a:t>RIDE, Surface Ship and Aviation Safety Newsletters</a:t>
            </a:r>
          </a:p>
          <a:p>
            <a:pPr marL="185215" indent="-185215" defTabSz="685983">
              <a:lnSpc>
                <a:spcPct val="90000"/>
              </a:lnSpc>
              <a:spcBef>
                <a:spcPts val="1050"/>
              </a:spcBef>
              <a:buFont typeface="Euphemia" pitchFamily="34" charset="0"/>
              <a:buChar char="›"/>
            </a:pPr>
            <a:r>
              <a:rPr lang="en-US" sz="1600" dirty="0">
                <a:solidFill>
                  <a:prstClr val="black"/>
                </a:solidFill>
              </a:rPr>
              <a:t>Lessons Learned products</a:t>
            </a:r>
          </a:p>
          <a:p>
            <a:pPr defTabSz="685983">
              <a:lnSpc>
                <a:spcPct val="90000"/>
              </a:lnSpc>
              <a:spcBef>
                <a:spcPts val="1050"/>
              </a:spcBef>
            </a:pPr>
            <a:r>
              <a:rPr lang="en-US" sz="1600" dirty="0">
                <a:solidFill>
                  <a:prstClr val="black"/>
                </a:solidFill>
              </a:rPr>
              <a:t>And more available for download on our website!</a:t>
            </a:r>
            <a:endParaRPr lang="en-US" sz="1600" dirty="0">
              <a:solidFill>
                <a:srgbClr val="373545"/>
              </a:solidFill>
            </a:endParaRPr>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96614" y="4959128"/>
            <a:ext cx="1594072" cy="1594072"/>
          </a:xfrm>
          <a:prstGeom prst="rect">
            <a:avLst/>
          </a:prstGeom>
        </p:spPr>
      </p:pic>
    </p:spTree>
    <p:extLst>
      <p:ext uri="{BB962C8B-B14F-4D97-AF65-F5344CB8AC3E}">
        <p14:creationId xmlns:p14="http://schemas.microsoft.com/office/powerpoint/2010/main" val="1708330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
          </p:nvPr>
        </p:nvSpPr>
        <p:spPr>
          <a:xfrm>
            <a:off x="4833198" y="2971800"/>
            <a:ext cx="2924668" cy="609600"/>
          </a:xfrm>
        </p:spPr>
        <p:txBody>
          <a:bodyPr>
            <a:noAutofit/>
          </a:bodyPr>
          <a:lstStyle/>
          <a:p>
            <a:pPr marL="0" indent="0" algn="ctr">
              <a:buNone/>
            </a:pPr>
            <a:r>
              <a:rPr lang="en-US" sz="3600" b="1" dirty="0"/>
              <a:t>Questions?</a:t>
            </a:r>
          </a:p>
        </p:txBody>
      </p:sp>
    </p:spTree>
    <p:extLst>
      <p:ext uri="{BB962C8B-B14F-4D97-AF65-F5344CB8AC3E}">
        <p14:creationId xmlns:p14="http://schemas.microsoft.com/office/powerpoint/2010/main" val="1356788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590800" y="4114800"/>
            <a:ext cx="7315200" cy="2438400"/>
          </a:xfrm>
        </p:spPr>
        <p:txBody>
          <a:bodyPr>
            <a:normAutofit/>
          </a:bodyPr>
          <a:lstStyle/>
          <a:p>
            <a:pPr algn="ctr" eaLnBrk="1" hangingPunct="1">
              <a:buFontTx/>
              <a:buNone/>
            </a:pPr>
            <a:endParaRPr lang="en-US" altLang="en-US" dirty="0" smtClean="0"/>
          </a:p>
          <a:p>
            <a:pPr algn="ctr" eaLnBrk="1" hangingPunct="1">
              <a:buFontTx/>
              <a:buNone/>
            </a:pPr>
            <a:r>
              <a:rPr lang="en-US" altLang="en-US" sz="2000" b="1" dirty="0">
                <a:solidFill>
                  <a:schemeClr val="tx1"/>
                </a:solidFill>
              </a:rPr>
              <a:t>www.navalsafetycenter.navy.mil</a:t>
            </a:r>
          </a:p>
          <a:p>
            <a:pPr algn="ctr" eaLnBrk="1" hangingPunct="1">
              <a:buFontTx/>
              <a:buNone/>
            </a:pPr>
            <a:endParaRPr lang="en-US" altLang="en-US" sz="2000" b="1" dirty="0">
              <a:solidFill>
                <a:schemeClr val="tx1"/>
              </a:solidFill>
            </a:endParaRPr>
          </a:p>
          <a:p>
            <a:pPr algn="ctr">
              <a:buNone/>
            </a:pPr>
            <a:r>
              <a:rPr lang="en-US" altLang="en-US" sz="2000" b="1" dirty="0">
                <a:solidFill>
                  <a:schemeClr val="tx1"/>
                </a:solidFill>
              </a:rPr>
              <a:t>Be sure to like and follow us on Facebook at  https://www.facebook.com/NavalSafetyCenter</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304800"/>
            <a:ext cx="4038600" cy="4038600"/>
          </a:xfrm>
          <a:prstGeom prst="rect">
            <a:avLst/>
          </a:prstGeom>
        </p:spPr>
      </p:pic>
    </p:spTree>
    <p:extLst>
      <p:ext uri="{BB962C8B-B14F-4D97-AF65-F5344CB8AC3E}">
        <p14:creationId xmlns:p14="http://schemas.microsoft.com/office/powerpoint/2010/main" val="324947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1623566"/>
            <a:ext cx="7391400" cy="5463034"/>
          </a:xfrm>
          <a:prstGeom prst="rect">
            <a:avLst/>
          </a:prstGeom>
          <a:noFill/>
        </p:spPr>
        <p:txBody>
          <a:bodyPr wrap="square" rtlCol="0">
            <a:spAutoFit/>
          </a:bodyPr>
          <a:lstStyle/>
          <a:p>
            <a:pPr defTabSz="457200">
              <a:spcAft>
                <a:spcPts val="600"/>
              </a:spcAft>
              <a:buClr>
                <a:prstClr val="black"/>
              </a:buClr>
              <a:buSzPct val="110000"/>
            </a:pPr>
            <a:r>
              <a:rPr lang="en-US" sz="2000" b="1" dirty="0">
                <a:solidFill>
                  <a:prstClr val="black"/>
                </a:solidFill>
                <a:latin typeface="Gill Sans MT" panose="020B0502020104020203" pitchFamily="34" charset="0"/>
                <a:cs typeface="Calibri" panose="020F0502020204030204" pitchFamily="34" charset="0"/>
              </a:rPr>
              <a:t>Total Traffic and Off-Duty/Recreation Fatalities</a:t>
            </a:r>
          </a:p>
          <a:p>
            <a:pPr marL="685800" lvl="1" indent="-228600" defTabSz="457200">
              <a:buClr>
                <a:prstClr val="black"/>
              </a:buClr>
              <a:buSzPct val="110000"/>
              <a:buFont typeface="Arial" panose="020B0604020202020204" pitchFamily="34" charset="0"/>
              <a:buChar char="•"/>
            </a:pPr>
            <a:r>
              <a:rPr lang="en-US" sz="1600" dirty="0">
                <a:solidFill>
                  <a:prstClr val="black"/>
                </a:solidFill>
                <a:latin typeface="Gill Sans MT" panose="020B0502020104020203" pitchFamily="34" charset="0"/>
                <a:cs typeface="Calibri" panose="020F0502020204030204" pitchFamily="34" charset="0"/>
              </a:rPr>
              <a:t>C</a:t>
            </a:r>
            <a:r>
              <a:rPr lang="en-US" sz="1600" dirty="0" smtClean="0">
                <a:solidFill>
                  <a:prstClr val="black"/>
                </a:solidFill>
                <a:latin typeface="Gill Sans MT" panose="020B0502020104020203" pitchFamily="34" charset="0"/>
                <a:cs typeface="Calibri" panose="020F0502020204030204" pitchFamily="34" charset="0"/>
              </a:rPr>
              <a:t>Y19 was 7</a:t>
            </a:r>
            <a:r>
              <a:rPr lang="en-US" sz="1600" dirty="0">
                <a:solidFill>
                  <a:prstClr val="black"/>
                </a:solidFill>
                <a:latin typeface="Gill Sans MT" panose="020B0502020104020203" pitchFamily="34" charset="0"/>
                <a:cs typeface="Calibri" panose="020F0502020204030204" pitchFamily="34" charset="0"/>
              </a:rPr>
              <a:t>% lower than previous 5-year average </a:t>
            </a:r>
            <a:r>
              <a:rPr lang="en-US" sz="1600" dirty="0" smtClean="0">
                <a:solidFill>
                  <a:prstClr val="black"/>
                </a:solidFill>
                <a:latin typeface="Gill Sans MT" panose="020B0502020104020203" pitchFamily="34" charset="0"/>
                <a:cs typeface="Calibri" panose="020F0502020204030204" pitchFamily="34" charset="0"/>
              </a:rPr>
              <a:t>(56 </a:t>
            </a:r>
            <a:r>
              <a:rPr lang="en-US" sz="1600" dirty="0">
                <a:solidFill>
                  <a:prstClr val="black"/>
                </a:solidFill>
                <a:latin typeface="Gill Sans MT" panose="020B0502020104020203" pitchFamily="34" charset="0"/>
                <a:cs typeface="Calibri" panose="020F0502020204030204" pitchFamily="34" charset="0"/>
              </a:rPr>
              <a:t>vs. </a:t>
            </a:r>
            <a:r>
              <a:rPr lang="en-US" sz="1600" dirty="0" smtClean="0">
                <a:solidFill>
                  <a:prstClr val="black"/>
                </a:solidFill>
                <a:latin typeface="Gill Sans MT" panose="020B0502020104020203" pitchFamily="34" charset="0"/>
                <a:cs typeface="Calibri" panose="020F0502020204030204" pitchFamily="34" charset="0"/>
              </a:rPr>
              <a:t>60.4).  </a:t>
            </a:r>
            <a:endParaRPr lang="en-US" sz="1600" dirty="0">
              <a:solidFill>
                <a:prstClr val="black"/>
              </a:solidFill>
              <a:latin typeface="Gill Sans MT" panose="020B0502020104020203" pitchFamily="34" charset="0"/>
              <a:cs typeface="Calibri" panose="020F0502020204030204" pitchFamily="34" charset="0"/>
            </a:endParaRPr>
          </a:p>
          <a:p>
            <a:pPr marL="685800" lvl="1" indent="-228600" defTabSz="457200">
              <a:buClr>
                <a:prstClr val="black"/>
              </a:buClr>
              <a:buSzPct val="110000"/>
              <a:buFont typeface="Arial" panose="020B0604020202020204" pitchFamily="34" charset="0"/>
              <a:buChar char="•"/>
            </a:pPr>
            <a:r>
              <a:rPr lang="en-US" sz="1600" dirty="0">
                <a:solidFill>
                  <a:prstClr val="black"/>
                </a:solidFill>
                <a:latin typeface="Gill Sans MT" panose="020B0502020104020203" pitchFamily="34" charset="0"/>
                <a:cs typeface="Calibri" panose="020F0502020204030204" pitchFamily="34" charset="0"/>
              </a:rPr>
              <a:t>C</a:t>
            </a:r>
            <a:r>
              <a:rPr lang="en-US" sz="1600" dirty="0" smtClean="0">
                <a:solidFill>
                  <a:prstClr val="black"/>
                </a:solidFill>
                <a:latin typeface="Gill Sans MT" panose="020B0502020104020203" pitchFamily="34" charset="0"/>
                <a:cs typeface="Calibri" panose="020F0502020204030204" pitchFamily="34" charset="0"/>
              </a:rPr>
              <a:t>Y19 was 7% </a:t>
            </a:r>
            <a:r>
              <a:rPr lang="en-US" sz="1600" dirty="0">
                <a:solidFill>
                  <a:prstClr val="black"/>
                </a:solidFill>
                <a:latin typeface="Gill Sans MT" panose="020B0502020104020203" pitchFamily="34" charset="0"/>
                <a:cs typeface="Calibri" panose="020F0502020204030204" pitchFamily="34" charset="0"/>
              </a:rPr>
              <a:t>lower than previous year </a:t>
            </a:r>
            <a:r>
              <a:rPr lang="en-US" sz="1600" dirty="0" smtClean="0">
                <a:solidFill>
                  <a:prstClr val="black"/>
                </a:solidFill>
                <a:latin typeface="Gill Sans MT" panose="020B0502020104020203" pitchFamily="34" charset="0"/>
                <a:cs typeface="Calibri" panose="020F0502020204030204" pitchFamily="34" charset="0"/>
              </a:rPr>
              <a:t>(56 </a:t>
            </a:r>
            <a:r>
              <a:rPr lang="en-US" sz="1600" dirty="0">
                <a:solidFill>
                  <a:prstClr val="black"/>
                </a:solidFill>
                <a:latin typeface="Gill Sans MT" panose="020B0502020104020203" pitchFamily="34" charset="0"/>
                <a:cs typeface="Calibri" panose="020F0502020204030204" pitchFamily="34" charset="0"/>
              </a:rPr>
              <a:t>vs. </a:t>
            </a:r>
            <a:r>
              <a:rPr lang="en-US" sz="1600" dirty="0" smtClean="0">
                <a:solidFill>
                  <a:prstClr val="black"/>
                </a:solidFill>
                <a:latin typeface="Gill Sans MT" panose="020B0502020104020203" pitchFamily="34" charset="0"/>
                <a:cs typeface="Calibri" panose="020F0502020204030204" pitchFamily="34" charset="0"/>
              </a:rPr>
              <a:t>60).</a:t>
            </a:r>
            <a:endParaRPr lang="en-US" sz="1600" dirty="0">
              <a:solidFill>
                <a:prstClr val="black"/>
              </a:solidFill>
              <a:latin typeface="Gill Sans MT" panose="020B0502020104020203" pitchFamily="34" charset="0"/>
              <a:cs typeface="Calibri" panose="020F0502020204030204" pitchFamily="34" charset="0"/>
            </a:endParaRPr>
          </a:p>
          <a:p>
            <a:pPr defTabSz="457200">
              <a:spcBef>
                <a:spcPts val="1200"/>
              </a:spcBef>
              <a:spcAft>
                <a:spcPts val="600"/>
              </a:spcAft>
              <a:buClr>
                <a:prstClr val="black"/>
              </a:buClr>
              <a:buSzPct val="110000"/>
            </a:pPr>
            <a:r>
              <a:rPr lang="en-US" sz="2000" b="1" dirty="0">
                <a:solidFill>
                  <a:prstClr val="black"/>
                </a:solidFill>
                <a:latin typeface="Gill Sans MT" panose="020B0502020104020203" pitchFamily="34" charset="0"/>
                <a:cs typeface="Calibri" panose="020F0502020204030204" pitchFamily="34" charset="0"/>
              </a:rPr>
              <a:t>Automobile Fatalities</a:t>
            </a:r>
          </a:p>
          <a:p>
            <a:pPr marL="685800" lvl="1" indent="-228600" defTabSz="457200">
              <a:buClr>
                <a:prstClr val="black"/>
              </a:buClr>
              <a:buSzPct val="110000"/>
              <a:buFont typeface="Arial" panose="020B0604020202020204" pitchFamily="34" charset="0"/>
              <a:buChar char="•"/>
            </a:pPr>
            <a:r>
              <a:rPr lang="en-US" sz="1600" dirty="0">
                <a:solidFill>
                  <a:prstClr val="black"/>
                </a:solidFill>
                <a:latin typeface="Gill Sans MT" panose="020B0502020104020203" pitchFamily="34" charset="0"/>
                <a:cs typeface="Calibri" panose="020F0502020204030204" pitchFamily="34" charset="0"/>
              </a:rPr>
              <a:t>C</a:t>
            </a:r>
            <a:r>
              <a:rPr lang="en-US" sz="1600" dirty="0" smtClean="0">
                <a:solidFill>
                  <a:prstClr val="black"/>
                </a:solidFill>
                <a:latin typeface="Gill Sans MT" panose="020B0502020104020203" pitchFamily="34" charset="0"/>
                <a:cs typeface="Calibri" panose="020F0502020204030204" pitchFamily="34" charset="0"/>
              </a:rPr>
              <a:t>Y19 was 9% </a:t>
            </a:r>
            <a:r>
              <a:rPr lang="en-US" sz="1600" dirty="0">
                <a:solidFill>
                  <a:prstClr val="black"/>
                </a:solidFill>
                <a:latin typeface="Gill Sans MT" panose="020B0502020104020203" pitchFamily="34" charset="0"/>
                <a:cs typeface="Calibri" panose="020F0502020204030204" pitchFamily="34" charset="0"/>
              </a:rPr>
              <a:t>higher than 5-year average </a:t>
            </a:r>
            <a:r>
              <a:rPr lang="en-US" sz="1600" dirty="0" smtClean="0">
                <a:solidFill>
                  <a:prstClr val="black"/>
                </a:solidFill>
                <a:latin typeface="Gill Sans MT" panose="020B0502020104020203" pitchFamily="34" charset="0"/>
                <a:cs typeface="Calibri" panose="020F0502020204030204" pitchFamily="34" charset="0"/>
              </a:rPr>
              <a:t>(30 </a:t>
            </a:r>
            <a:r>
              <a:rPr lang="en-US" sz="1600" dirty="0">
                <a:solidFill>
                  <a:prstClr val="black"/>
                </a:solidFill>
                <a:latin typeface="Gill Sans MT" panose="020B0502020104020203" pitchFamily="34" charset="0"/>
                <a:cs typeface="Calibri" panose="020F0502020204030204" pitchFamily="34" charset="0"/>
              </a:rPr>
              <a:t>vs </a:t>
            </a:r>
            <a:r>
              <a:rPr lang="en-US" sz="1600" dirty="0" smtClean="0">
                <a:solidFill>
                  <a:prstClr val="black"/>
                </a:solidFill>
                <a:latin typeface="Gill Sans MT" panose="020B0502020104020203" pitchFamily="34" charset="0"/>
                <a:cs typeface="Calibri" panose="020F0502020204030204" pitchFamily="34" charset="0"/>
              </a:rPr>
              <a:t>27.6). </a:t>
            </a:r>
            <a:endParaRPr lang="en-US" sz="1600" dirty="0">
              <a:solidFill>
                <a:prstClr val="black"/>
              </a:solidFill>
              <a:latin typeface="Gill Sans MT" panose="020B0502020104020203" pitchFamily="34" charset="0"/>
              <a:cs typeface="Calibri" panose="020F0502020204030204" pitchFamily="34" charset="0"/>
            </a:endParaRPr>
          </a:p>
          <a:p>
            <a:pPr marL="685800" lvl="1" indent="-228600" defTabSz="457200">
              <a:buClr>
                <a:prstClr val="black"/>
              </a:buClr>
              <a:buSzPct val="110000"/>
              <a:buFont typeface="Arial" panose="020B0604020202020204" pitchFamily="34" charset="0"/>
              <a:buChar char="•"/>
            </a:pPr>
            <a:r>
              <a:rPr lang="en-US" sz="1600" dirty="0">
                <a:solidFill>
                  <a:prstClr val="black"/>
                </a:solidFill>
                <a:latin typeface="Gill Sans MT" panose="020B0502020104020203" pitchFamily="34" charset="0"/>
                <a:cs typeface="Calibri" panose="020F0502020204030204" pitchFamily="34" charset="0"/>
              </a:rPr>
              <a:t>C</a:t>
            </a:r>
            <a:r>
              <a:rPr lang="en-US" sz="1600" dirty="0" smtClean="0">
                <a:solidFill>
                  <a:prstClr val="black"/>
                </a:solidFill>
                <a:latin typeface="Gill Sans MT" panose="020B0502020104020203" pitchFamily="34" charset="0"/>
                <a:cs typeface="Calibri" panose="020F0502020204030204" pitchFamily="34" charset="0"/>
              </a:rPr>
              <a:t>Y19 was 7</a:t>
            </a:r>
            <a:r>
              <a:rPr lang="en-US" sz="1600" dirty="0">
                <a:solidFill>
                  <a:prstClr val="black"/>
                </a:solidFill>
                <a:latin typeface="Gill Sans MT" panose="020B0502020104020203" pitchFamily="34" charset="0"/>
                <a:cs typeface="Calibri" panose="020F0502020204030204" pitchFamily="34" charset="0"/>
              </a:rPr>
              <a:t>% </a:t>
            </a:r>
            <a:r>
              <a:rPr lang="en-US" sz="1600" dirty="0" smtClean="0">
                <a:solidFill>
                  <a:prstClr val="black"/>
                </a:solidFill>
                <a:latin typeface="Gill Sans MT" panose="020B0502020104020203" pitchFamily="34" charset="0"/>
                <a:cs typeface="Calibri" panose="020F0502020204030204" pitchFamily="34" charset="0"/>
              </a:rPr>
              <a:t>higher </a:t>
            </a:r>
            <a:r>
              <a:rPr lang="en-US" sz="1600" dirty="0">
                <a:solidFill>
                  <a:prstClr val="black"/>
                </a:solidFill>
                <a:latin typeface="Gill Sans MT" panose="020B0502020104020203" pitchFamily="34" charset="0"/>
                <a:cs typeface="Calibri" panose="020F0502020204030204" pitchFamily="34" charset="0"/>
              </a:rPr>
              <a:t>than previous year </a:t>
            </a:r>
            <a:r>
              <a:rPr lang="en-US" sz="1600" dirty="0" smtClean="0">
                <a:solidFill>
                  <a:prstClr val="black"/>
                </a:solidFill>
                <a:latin typeface="Gill Sans MT" panose="020B0502020104020203" pitchFamily="34" charset="0"/>
                <a:cs typeface="Calibri" panose="020F0502020204030204" pitchFamily="34" charset="0"/>
              </a:rPr>
              <a:t>(30 </a:t>
            </a:r>
            <a:r>
              <a:rPr lang="en-US" sz="1600" dirty="0">
                <a:solidFill>
                  <a:prstClr val="black"/>
                </a:solidFill>
                <a:latin typeface="Gill Sans MT" panose="020B0502020104020203" pitchFamily="34" charset="0"/>
                <a:cs typeface="Calibri" panose="020F0502020204030204" pitchFamily="34" charset="0"/>
              </a:rPr>
              <a:t>vs. </a:t>
            </a:r>
            <a:r>
              <a:rPr lang="en-US" sz="1600" dirty="0" smtClean="0">
                <a:solidFill>
                  <a:prstClr val="black"/>
                </a:solidFill>
                <a:latin typeface="Gill Sans MT" panose="020B0502020104020203" pitchFamily="34" charset="0"/>
                <a:cs typeface="Calibri" panose="020F0502020204030204" pitchFamily="34" charset="0"/>
              </a:rPr>
              <a:t>28).</a:t>
            </a:r>
            <a:endParaRPr lang="en-US" sz="1600" dirty="0">
              <a:solidFill>
                <a:prstClr val="black"/>
              </a:solidFill>
              <a:latin typeface="Gill Sans MT" panose="020B0502020104020203" pitchFamily="34" charset="0"/>
              <a:cs typeface="Calibri" panose="020F0502020204030204" pitchFamily="34" charset="0"/>
            </a:endParaRPr>
          </a:p>
          <a:p>
            <a:pPr defTabSz="457200">
              <a:spcBef>
                <a:spcPts val="1200"/>
              </a:spcBef>
              <a:spcAft>
                <a:spcPts val="600"/>
              </a:spcAft>
              <a:buClr>
                <a:prstClr val="black"/>
              </a:buClr>
              <a:buSzPct val="110000"/>
            </a:pPr>
            <a:r>
              <a:rPr lang="en-US" sz="2000" b="1" dirty="0">
                <a:solidFill>
                  <a:prstClr val="black"/>
                </a:solidFill>
                <a:latin typeface="Gill Sans MT" panose="020B0502020104020203" pitchFamily="34" charset="0"/>
                <a:cs typeface="Calibri" panose="020F0502020204030204" pitchFamily="34" charset="0"/>
              </a:rPr>
              <a:t>Motorcycle Fatalities</a:t>
            </a:r>
          </a:p>
          <a:p>
            <a:pPr marL="685800" lvl="1" indent="-228600" defTabSz="457200">
              <a:buClr>
                <a:prstClr val="black"/>
              </a:buClr>
              <a:buSzPct val="110000"/>
              <a:buFont typeface="Arial" panose="020B0604020202020204" pitchFamily="34" charset="0"/>
              <a:buChar char="•"/>
            </a:pPr>
            <a:r>
              <a:rPr lang="en-US" sz="1600" dirty="0">
                <a:solidFill>
                  <a:prstClr val="black"/>
                </a:solidFill>
                <a:latin typeface="Gill Sans MT" panose="020B0502020104020203" pitchFamily="34" charset="0"/>
                <a:cs typeface="Calibri" panose="020F0502020204030204" pitchFamily="34" charset="0"/>
              </a:rPr>
              <a:t>C</a:t>
            </a:r>
            <a:r>
              <a:rPr lang="en-US" sz="1600" dirty="0" smtClean="0">
                <a:solidFill>
                  <a:prstClr val="black"/>
                </a:solidFill>
                <a:latin typeface="Gill Sans MT" panose="020B0502020104020203" pitchFamily="34" charset="0"/>
                <a:cs typeface="Calibri" panose="020F0502020204030204" pitchFamily="34" charset="0"/>
              </a:rPr>
              <a:t>Y19 was 29% </a:t>
            </a:r>
            <a:r>
              <a:rPr lang="en-US" sz="1600" dirty="0">
                <a:solidFill>
                  <a:prstClr val="black"/>
                </a:solidFill>
                <a:latin typeface="Gill Sans MT" panose="020B0502020104020203" pitchFamily="34" charset="0"/>
                <a:cs typeface="Calibri" panose="020F0502020204030204" pitchFamily="34" charset="0"/>
              </a:rPr>
              <a:t>lower than 5-year average (</a:t>
            </a:r>
            <a:r>
              <a:rPr lang="en-US" sz="1600" dirty="0" smtClean="0">
                <a:solidFill>
                  <a:prstClr val="black"/>
                </a:solidFill>
                <a:latin typeface="Gill Sans MT" panose="020B0502020104020203" pitchFamily="34" charset="0"/>
                <a:cs typeface="Calibri" panose="020F0502020204030204" pitchFamily="34" charset="0"/>
              </a:rPr>
              <a:t>20 </a:t>
            </a:r>
            <a:r>
              <a:rPr lang="en-US" sz="1600" dirty="0">
                <a:solidFill>
                  <a:prstClr val="black"/>
                </a:solidFill>
                <a:latin typeface="Gill Sans MT" panose="020B0502020104020203" pitchFamily="34" charset="0"/>
                <a:cs typeface="Calibri" panose="020F0502020204030204" pitchFamily="34" charset="0"/>
              </a:rPr>
              <a:t>vs </a:t>
            </a:r>
            <a:r>
              <a:rPr lang="en-US" sz="1600" dirty="0" smtClean="0">
                <a:solidFill>
                  <a:prstClr val="black"/>
                </a:solidFill>
                <a:latin typeface="Gill Sans MT" panose="020B0502020104020203" pitchFamily="34" charset="0"/>
                <a:cs typeface="Calibri" panose="020F0502020204030204" pitchFamily="34" charset="0"/>
              </a:rPr>
              <a:t>28.2). </a:t>
            </a:r>
            <a:endParaRPr lang="en-US" sz="1600" dirty="0">
              <a:solidFill>
                <a:prstClr val="black"/>
              </a:solidFill>
              <a:latin typeface="Gill Sans MT" panose="020B0502020104020203" pitchFamily="34" charset="0"/>
              <a:cs typeface="Calibri" panose="020F0502020204030204" pitchFamily="34" charset="0"/>
            </a:endParaRPr>
          </a:p>
          <a:p>
            <a:pPr marL="685800" lvl="1" indent="-228600" defTabSz="457200">
              <a:buClr>
                <a:prstClr val="black"/>
              </a:buClr>
              <a:buSzPct val="110000"/>
              <a:buFont typeface="Arial" panose="020B0604020202020204" pitchFamily="34" charset="0"/>
              <a:buChar char="•"/>
            </a:pPr>
            <a:r>
              <a:rPr lang="en-US" sz="1600" dirty="0" smtClean="0">
                <a:solidFill>
                  <a:prstClr val="black"/>
                </a:solidFill>
                <a:latin typeface="Gill Sans MT" panose="020B0502020104020203" pitchFamily="34" charset="0"/>
                <a:cs typeface="Calibri" panose="020F0502020204030204" pitchFamily="34" charset="0"/>
              </a:rPr>
              <a:t>CY19 was 31% </a:t>
            </a:r>
            <a:r>
              <a:rPr lang="en-US" sz="1600" dirty="0">
                <a:solidFill>
                  <a:prstClr val="black"/>
                </a:solidFill>
                <a:latin typeface="Gill Sans MT" panose="020B0502020104020203" pitchFamily="34" charset="0"/>
                <a:cs typeface="Calibri" panose="020F0502020204030204" pitchFamily="34" charset="0"/>
              </a:rPr>
              <a:t>lower than previous year (</a:t>
            </a:r>
            <a:r>
              <a:rPr lang="en-US" sz="1600" dirty="0" smtClean="0">
                <a:solidFill>
                  <a:prstClr val="black"/>
                </a:solidFill>
                <a:latin typeface="Gill Sans MT" panose="020B0502020104020203" pitchFamily="34" charset="0"/>
                <a:cs typeface="Calibri" panose="020F0502020204030204" pitchFamily="34" charset="0"/>
              </a:rPr>
              <a:t>20 </a:t>
            </a:r>
            <a:r>
              <a:rPr lang="en-US" sz="1600" dirty="0">
                <a:solidFill>
                  <a:prstClr val="black"/>
                </a:solidFill>
                <a:latin typeface="Gill Sans MT" panose="020B0502020104020203" pitchFamily="34" charset="0"/>
                <a:cs typeface="Calibri" panose="020F0502020204030204" pitchFamily="34" charset="0"/>
              </a:rPr>
              <a:t>vs. </a:t>
            </a:r>
            <a:r>
              <a:rPr lang="en-US" sz="1600" dirty="0" smtClean="0">
                <a:solidFill>
                  <a:prstClr val="black"/>
                </a:solidFill>
                <a:latin typeface="Gill Sans MT" panose="020B0502020104020203" pitchFamily="34" charset="0"/>
                <a:cs typeface="Calibri" panose="020F0502020204030204" pitchFamily="34" charset="0"/>
              </a:rPr>
              <a:t>29).</a:t>
            </a:r>
            <a:endParaRPr lang="en-US" sz="1600" dirty="0">
              <a:solidFill>
                <a:prstClr val="black"/>
              </a:solidFill>
              <a:latin typeface="Gill Sans MT" panose="020B0502020104020203" pitchFamily="34" charset="0"/>
              <a:cs typeface="Calibri" panose="020F0502020204030204" pitchFamily="34" charset="0"/>
            </a:endParaRPr>
          </a:p>
          <a:p>
            <a:pPr defTabSz="457200">
              <a:spcBef>
                <a:spcPts val="1200"/>
              </a:spcBef>
              <a:spcAft>
                <a:spcPts val="600"/>
              </a:spcAft>
              <a:buClr>
                <a:prstClr val="black"/>
              </a:buClr>
              <a:buSzPct val="110000"/>
            </a:pPr>
            <a:r>
              <a:rPr lang="en-US" sz="2000" b="1" dirty="0">
                <a:solidFill>
                  <a:prstClr val="black"/>
                </a:solidFill>
                <a:latin typeface="Gill Sans MT" panose="020B0502020104020203" pitchFamily="34" charset="0"/>
                <a:cs typeface="Calibri" panose="020F0502020204030204" pitchFamily="34" charset="0"/>
              </a:rPr>
              <a:t>Pedestrian Fatalities</a:t>
            </a:r>
          </a:p>
          <a:p>
            <a:pPr marL="685800" lvl="1" indent="-228600" defTabSz="457200">
              <a:buClr>
                <a:prstClr val="black"/>
              </a:buClr>
              <a:buSzPct val="110000"/>
              <a:buFont typeface="Arial" panose="020B0604020202020204" pitchFamily="34" charset="0"/>
              <a:buChar char="•"/>
            </a:pPr>
            <a:r>
              <a:rPr lang="en-US" sz="1600" dirty="0">
                <a:solidFill>
                  <a:prstClr val="black"/>
                </a:solidFill>
                <a:latin typeface="Gill Sans MT" panose="020B0502020104020203" pitchFamily="34" charset="0"/>
                <a:cs typeface="Calibri" panose="020F0502020204030204" pitchFamily="34" charset="0"/>
              </a:rPr>
              <a:t>C</a:t>
            </a:r>
            <a:r>
              <a:rPr lang="en-US" sz="1600" dirty="0" smtClean="0">
                <a:solidFill>
                  <a:prstClr val="black"/>
                </a:solidFill>
                <a:latin typeface="Gill Sans MT" panose="020B0502020104020203" pitchFamily="34" charset="0"/>
                <a:cs typeface="Calibri" panose="020F0502020204030204" pitchFamily="34" charset="0"/>
              </a:rPr>
              <a:t>Y19 was 30% higher </a:t>
            </a:r>
            <a:r>
              <a:rPr lang="en-US" sz="1600" dirty="0">
                <a:solidFill>
                  <a:prstClr val="black"/>
                </a:solidFill>
                <a:latin typeface="Gill Sans MT" panose="020B0502020104020203" pitchFamily="34" charset="0"/>
                <a:cs typeface="Calibri" panose="020F0502020204030204" pitchFamily="34" charset="0"/>
              </a:rPr>
              <a:t>than 5-year average </a:t>
            </a:r>
            <a:r>
              <a:rPr lang="en-US" sz="1600" dirty="0" smtClean="0">
                <a:solidFill>
                  <a:prstClr val="black"/>
                </a:solidFill>
                <a:latin typeface="Gill Sans MT" panose="020B0502020104020203" pitchFamily="34" charset="0"/>
                <a:cs typeface="Calibri" panose="020F0502020204030204" pitchFamily="34" charset="0"/>
              </a:rPr>
              <a:t>(6 </a:t>
            </a:r>
            <a:r>
              <a:rPr lang="en-US" sz="1600" dirty="0">
                <a:solidFill>
                  <a:prstClr val="black"/>
                </a:solidFill>
                <a:latin typeface="Gill Sans MT" panose="020B0502020104020203" pitchFamily="34" charset="0"/>
                <a:cs typeface="Calibri" panose="020F0502020204030204" pitchFamily="34" charset="0"/>
              </a:rPr>
              <a:t>vs. </a:t>
            </a:r>
            <a:r>
              <a:rPr lang="en-US" sz="1600" dirty="0" smtClean="0">
                <a:solidFill>
                  <a:prstClr val="black"/>
                </a:solidFill>
                <a:latin typeface="Gill Sans MT" panose="020B0502020104020203" pitchFamily="34" charset="0"/>
                <a:cs typeface="Calibri" panose="020F0502020204030204" pitchFamily="34" charset="0"/>
              </a:rPr>
              <a:t>4.6).</a:t>
            </a:r>
            <a:endParaRPr lang="en-US" sz="1600" dirty="0">
              <a:solidFill>
                <a:prstClr val="black"/>
              </a:solidFill>
              <a:latin typeface="Gill Sans MT" panose="020B0502020104020203" pitchFamily="34" charset="0"/>
              <a:cs typeface="Calibri" panose="020F0502020204030204" pitchFamily="34" charset="0"/>
            </a:endParaRPr>
          </a:p>
          <a:p>
            <a:pPr marL="685800" lvl="1" indent="-228600" defTabSz="457200">
              <a:buClr>
                <a:prstClr val="black"/>
              </a:buClr>
              <a:buSzPct val="110000"/>
              <a:buFont typeface="Arial" panose="020B0604020202020204" pitchFamily="34" charset="0"/>
              <a:buChar char="•"/>
            </a:pPr>
            <a:r>
              <a:rPr lang="en-US" sz="1600" dirty="0">
                <a:solidFill>
                  <a:prstClr val="black"/>
                </a:solidFill>
                <a:latin typeface="Gill Sans MT" panose="020B0502020104020203" pitchFamily="34" charset="0"/>
                <a:cs typeface="Calibri" panose="020F0502020204030204" pitchFamily="34" charset="0"/>
              </a:rPr>
              <a:t>C</a:t>
            </a:r>
            <a:r>
              <a:rPr lang="en-US" sz="1600" dirty="0" smtClean="0">
                <a:solidFill>
                  <a:prstClr val="black"/>
                </a:solidFill>
                <a:latin typeface="Gill Sans MT" panose="020B0502020104020203" pitchFamily="34" charset="0"/>
                <a:cs typeface="Calibri" panose="020F0502020204030204" pitchFamily="34" charset="0"/>
              </a:rPr>
              <a:t>Y19 was 100% </a:t>
            </a:r>
            <a:r>
              <a:rPr lang="en-US" sz="1600" dirty="0">
                <a:solidFill>
                  <a:prstClr val="black"/>
                </a:solidFill>
                <a:latin typeface="Gill Sans MT" panose="020B0502020104020203" pitchFamily="34" charset="0"/>
                <a:cs typeface="Calibri" panose="020F0502020204030204" pitchFamily="34" charset="0"/>
              </a:rPr>
              <a:t>higher than previous year </a:t>
            </a:r>
            <a:r>
              <a:rPr lang="en-US" sz="1600" dirty="0" smtClean="0">
                <a:solidFill>
                  <a:prstClr val="black"/>
                </a:solidFill>
                <a:latin typeface="Gill Sans MT" panose="020B0502020104020203" pitchFamily="34" charset="0"/>
                <a:cs typeface="Calibri" panose="020F0502020204030204" pitchFamily="34" charset="0"/>
              </a:rPr>
              <a:t>(6 </a:t>
            </a:r>
            <a:r>
              <a:rPr lang="en-US" sz="1600" dirty="0">
                <a:solidFill>
                  <a:prstClr val="black"/>
                </a:solidFill>
                <a:latin typeface="Gill Sans MT" panose="020B0502020104020203" pitchFamily="34" charset="0"/>
                <a:cs typeface="Calibri" panose="020F0502020204030204" pitchFamily="34" charset="0"/>
              </a:rPr>
              <a:t>vs. 3).</a:t>
            </a:r>
          </a:p>
          <a:p>
            <a:pPr defTabSz="457200">
              <a:spcBef>
                <a:spcPts val="1200"/>
              </a:spcBef>
              <a:spcAft>
                <a:spcPts val="600"/>
              </a:spcAft>
              <a:buClr>
                <a:prstClr val="black"/>
              </a:buClr>
              <a:buSzPct val="110000"/>
            </a:pPr>
            <a:r>
              <a:rPr lang="en-US" sz="2000" b="1" dirty="0">
                <a:solidFill>
                  <a:prstClr val="black"/>
                </a:solidFill>
                <a:latin typeface="Gill Sans MT" panose="020B0502020104020203" pitchFamily="34" charset="0"/>
                <a:cs typeface="Calibri" panose="020F0502020204030204" pitchFamily="34" charset="0"/>
              </a:rPr>
              <a:t>Off-Duty/Recreation Fatalities</a:t>
            </a:r>
          </a:p>
          <a:p>
            <a:pPr marL="685800" lvl="1" indent="-228600" defTabSz="457200">
              <a:buClr>
                <a:prstClr val="black"/>
              </a:buClr>
              <a:buSzPct val="110000"/>
              <a:buFont typeface="Arial" panose="020B0604020202020204" pitchFamily="34" charset="0"/>
              <a:buChar char="•"/>
            </a:pPr>
            <a:r>
              <a:rPr lang="en-US" sz="1600" dirty="0">
                <a:solidFill>
                  <a:prstClr val="black"/>
                </a:solidFill>
                <a:latin typeface="Gill Sans MT" panose="020B0502020104020203" pitchFamily="34" charset="0"/>
                <a:cs typeface="Calibri" panose="020F0502020204030204" pitchFamily="34" charset="0"/>
              </a:rPr>
              <a:t>C</a:t>
            </a:r>
            <a:r>
              <a:rPr lang="en-US" sz="1600" dirty="0" smtClean="0">
                <a:solidFill>
                  <a:prstClr val="black"/>
                </a:solidFill>
                <a:latin typeface="Gill Sans MT" panose="020B0502020104020203" pitchFamily="34" charset="0"/>
                <a:cs typeface="Calibri" panose="020F0502020204030204" pitchFamily="34" charset="0"/>
              </a:rPr>
              <a:t>Y19 was 30% </a:t>
            </a:r>
            <a:r>
              <a:rPr lang="en-US" sz="1600" dirty="0">
                <a:solidFill>
                  <a:prstClr val="black"/>
                </a:solidFill>
                <a:latin typeface="Gill Sans MT" panose="020B0502020104020203" pitchFamily="34" charset="0"/>
                <a:cs typeface="Calibri" panose="020F0502020204030204" pitchFamily="34" charset="0"/>
              </a:rPr>
              <a:t>lower than 5-year average (</a:t>
            </a:r>
            <a:r>
              <a:rPr lang="en-US" sz="1600" dirty="0" smtClean="0">
                <a:solidFill>
                  <a:prstClr val="black"/>
                </a:solidFill>
                <a:latin typeface="Gill Sans MT" panose="020B0502020104020203" pitchFamily="34" charset="0"/>
                <a:cs typeface="Calibri" panose="020F0502020204030204" pitchFamily="34" charset="0"/>
              </a:rPr>
              <a:t>10 </a:t>
            </a:r>
            <a:r>
              <a:rPr lang="en-US" sz="1600" dirty="0">
                <a:solidFill>
                  <a:prstClr val="black"/>
                </a:solidFill>
                <a:latin typeface="Gill Sans MT" panose="020B0502020104020203" pitchFamily="34" charset="0"/>
                <a:cs typeface="Calibri" panose="020F0502020204030204" pitchFamily="34" charset="0"/>
              </a:rPr>
              <a:t>vs </a:t>
            </a:r>
            <a:r>
              <a:rPr lang="en-US" sz="1600" dirty="0" smtClean="0">
                <a:solidFill>
                  <a:prstClr val="black"/>
                </a:solidFill>
                <a:latin typeface="Gill Sans MT" panose="020B0502020104020203" pitchFamily="34" charset="0"/>
                <a:cs typeface="Calibri" panose="020F0502020204030204" pitchFamily="34" charset="0"/>
              </a:rPr>
              <a:t>14.2). </a:t>
            </a:r>
            <a:endParaRPr lang="en-US" sz="1600" dirty="0">
              <a:solidFill>
                <a:prstClr val="black"/>
              </a:solidFill>
              <a:latin typeface="Gill Sans MT" panose="020B0502020104020203" pitchFamily="34" charset="0"/>
              <a:cs typeface="Calibri" panose="020F0502020204030204" pitchFamily="34" charset="0"/>
            </a:endParaRPr>
          </a:p>
          <a:p>
            <a:pPr marL="685800" lvl="1" indent="-228600" defTabSz="457200">
              <a:buClr>
                <a:prstClr val="black"/>
              </a:buClr>
              <a:buSzPct val="110000"/>
              <a:buFont typeface="Arial" panose="020B0604020202020204" pitchFamily="34" charset="0"/>
              <a:buChar char="•"/>
            </a:pPr>
            <a:r>
              <a:rPr lang="en-US" sz="1600" dirty="0">
                <a:solidFill>
                  <a:prstClr val="black"/>
                </a:solidFill>
                <a:latin typeface="Gill Sans MT" panose="020B0502020104020203" pitchFamily="34" charset="0"/>
                <a:cs typeface="Calibri" panose="020F0502020204030204" pitchFamily="34" charset="0"/>
              </a:rPr>
              <a:t>C</a:t>
            </a:r>
            <a:r>
              <a:rPr lang="en-US" sz="1600" dirty="0" smtClean="0">
                <a:solidFill>
                  <a:prstClr val="black"/>
                </a:solidFill>
                <a:latin typeface="Gill Sans MT" panose="020B0502020104020203" pitchFamily="34" charset="0"/>
                <a:cs typeface="Calibri" panose="020F0502020204030204" pitchFamily="34" charset="0"/>
              </a:rPr>
              <a:t>Y19 was 29% </a:t>
            </a:r>
            <a:r>
              <a:rPr lang="en-US" sz="1600" dirty="0">
                <a:solidFill>
                  <a:prstClr val="black"/>
                </a:solidFill>
                <a:latin typeface="Gill Sans MT" panose="020B0502020104020203" pitchFamily="34" charset="0"/>
                <a:cs typeface="Calibri" panose="020F0502020204030204" pitchFamily="34" charset="0"/>
              </a:rPr>
              <a:t>lower than previous year (</a:t>
            </a:r>
            <a:r>
              <a:rPr lang="en-US" sz="1600" dirty="0" smtClean="0">
                <a:solidFill>
                  <a:prstClr val="black"/>
                </a:solidFill>
                <a:latin typeface="Gill Sans MT" panose="020B0502020104020203" pitchFamily="34" charset="0"/>
                <a:cs typeface="Calibri" panose="020F0502020204030204" pitchFamily="34" charset="0"/>
              </a:rPr>
              <a:t>10 </a:t>
            </a:r>
            <a:r>
              <a:rPr lang="en-US" sz="1600" dirty="0">
                <a:solidFill>
                  <a:prstClr val="black"/>
                </a:solidFill>
                <a:latin typeface="Gill Sans MT" panose="020B0502020104020203" pitchFamily="34" charset="0"/>
                <a:cs typeface="Calibri" panose="020F0502020204030204" pitchFamily="34" charset="0"/>
              </a:rPr>
              <a:t>vs. </a:t>
            </a:r>
            <a:r>
              <a:rPr lang="en-US" sz="1600" dirty="0" smtClean="0">
                <a:solidFill>
                  <a:prstClr val="black"/>
                </a:solidFill>
                <a:latin typeface="Gill Sans MT" panose="020B0502020104020203" pitchFamily="34" charset="0"/>
                <a:cs typeface="Calibri" panose="020F0502020204030204" pitchFamily="34" charset="0"/>
              </a:rPr>
              <a:t>14).</a:t>
            </a:r>
            <a:endParaRPr lang="en-US" sz="1600" dirty="0">
              <a:solidFill>
                <a:prstClr val="black"/>
              </a:solidFill>
              <a:latin typeface="Gill Sans MT" panose="020B0502020104020203" pitchFamily="34" charset="0"/>
              <a:cs typeface="Calibri" panose="020F0502020204030204" pitchFamily="34" charset="0"/>
            </a:endParaRPr>
          </a:p>
          <a:p>
            <a:pPr marL="457200" indent="-457200" defTabSz="457200">
              <a:spcAft>
                <a:spcPts val="1200"/>
              </a:spcAft>
              <a:buClr>
                <a:prstClr val="black"/>
              </a:buClr>
              <a:buSzPct val="110000"/>
              <a:buFont typeface="Arial" panose="020B0604020202020204" pitchFamily="34" charset="0"/>
              <a:buChar char="•"/>
            </a:pPr>
            <a:endParaRPr lang="en-US" sz="2400" dirty="0">
              <a:solidFill>
                <a:prstClr val="black"/>
              </a:solidFill>
              <a:latin typeface="Gill Sans MT" panose="020B0502020104020203"/>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2742" y="2531534"/>
            <a:ext cx="2967315" cy="2578608"/>
          </a:xfrm>
          <a:prstGeom prst="rect">
            <a:avLst/>
          </a:prstGeom>
          <a:ln w="19050">
            <a:solidFill>
              <a:schemeClr val="tx1"/>
            </a:solidFill>
          </a:ln>
          <a:effectLst>
            <a:outerShdw blurRad="190500" algn="tl" rotWithShape="0">
              <a:srgbClr val="000000">
                <a:alpha val="70000"/>
              </a:srgbClr>
            </a:outerShdw>
          </a:effectLst>
        </p:spPr>
      </p:pic>
      <p:sp>
        <p:nvSpPr>
          <p:cNvPr id="3" name="Rectangle 2"/>
          <p:cNvSpPr/>
          <p:nvPr/>
        </p:nvSpPr>
        <p:spPr>
          <a:xfrm>
            <a:off x="1600200" y="0"/>
            <a:ext cx="9677400" cy="1569660"/>
          </a:xfrm>
          <a:prstGeom prst="rect">
            <a:avLst/>
          </a:prstGeom>
        </p:spPr>
        <p:txBody>
          <a:bodyPr wrap="square">
            <a:spAutoFit/>
          </a:bodyPr>
          <a:lstStyle/>
          <a:p>
            <a:pPr algn="ctr" defTabSz="457200"/>
            <a:r>
              <a:rPr lang="en-US" sz="3200" b="1" dirty="0">
                <a:solidFill>
                  <a:prstClr val="black"/>
                </a:solidFill>
                <a:latin typeface="Gill Sans MT" panose="020B0502020104020203"/>
              </a:rPr>
              <a:t>Department of the Navy</a:t>
            </a:r>
          </a:p>
          <a:p>
            <a:pPr algn="ctr" defTabSz="457200"/>
            <a:r>
              <a:rPr lang="en-US" sz="3200" b="1" dirty="0">
                <a:solidFill>
                  <a:prstClr val="black"/>
                </a:solidFill>
                <a:latin typeface="Gill Sans MT" panose="020B0502020104020203"/>
              </a:rPr>
              <a:t>Traffic and Off-Duty/Recreation Mishaps</a:t>
            </a:r>
          </a:p>
          <a:p>
            <a:pPr algn="ctr" defTabSz="457200"/>
            <a:r>
              <a:rPr lang="en-US" sz="3200" b="1" dirty="0">
                <a:solidFill>
                  <a:prstClr val="black"/>
                </a:solidFill>
                <a:latin typeface="Gill Sans MT" panose="020B0502020104020203"/>
              </a:rPr>
              <a:t>CY </a:t>
            </a:r>
            <a:r>
              <a:rPr lang="en-US" sz="3200" b="1" dirty="0" smtClean="0">
                <a:solidFill>
                  <a:prstClr val="black"/>
                </a:solidFill>
                <a:latin typeface="Gill Sans MT" panose="020B0502020104020203"/>
              </a:rPr>
              <a:t>15-19</a:t>
            </a:r>
            <a:endParaRPr lang="en-US" sz="3200" b="1" dirty="0">
              <a:solidFill>
                <a:prstClr val="black"/>
              </a:solidFill>
              <a:latin typeface="Gill Sans MT" panose="020B0502020104020203"/>
            </a:endParaRPr>
          </a:p>
        </p:txBody>
      </p:sp>
    </p:spTree>
    <p:extLst>
      <p:ext uri="{BB962C8B-B14F-4D97-AF65-F5344CB8AC3E}">
        <p14:creationId xmlns:p14="http://schemas.microsoft.com/office/powerpoint/2010/main" val="108653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28600"/>
            <a:ext cx="8001000" cy="1077218"/>
          </a:xfrm>
          <a:prstGeom prst="rect">
            <a:avLst/>
          </a:prstGeom>
        </p:spPr>
        <p:txBody>
          <a:bodyPr wrap="square">
            <a:spAutoFit/>
          </a:bodyPr>
          <a:lstStyle/>
          <a:p>
            <a:pPr lvl="0" algn="ctr"/>
            <a:r>
              <a:rPr lang="en-US" sz="3200" b="1" dirty="0">
                <a:solidFill>
                  <a:prstClr val="black"/>
                </a:solidFill>
                <a:latin typeface="Gill Sans MT" panose="020B0502020104020203"/>
              </a:rPr>
              <a:t>Average Department of the Navy</a:t>
            </a:r>
          </a:p>
          <a:p>
            <a:pPr lvl="0" algn="ctr"/>
            <a:r>
              <a:rPr lang="en-US" sz="3200" b="1" dirty="0">
                <a:solidFill>
                  <a:prstClr val="black"/>
                </a:solidFill>
                <a:latin typeface="Gill Sans MT" panose="020B0502020104020203"/>
              </a:rPr>
              <a:t>Off-Duty Recreational Fatalities CY15-19</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1300" y="1524000"/>
            <a:ext cx="7620000" cy="4718304"/>
          </a:xfrm>
          <a:prstGeom prst="rect">
            <a:avLst/>
          </a:prstGeom>
        </p:spPr>
      </p:pic>
    </p:spTree>
    <p:extLst>
      <p:ext uri="{BB962C8B-B14F-4D97-AF65-F5344CB8AC3E}">
        <p14:creationId xmlns:p14="http://schemas.microsoft.com/office/powerpoint/2010/main" val="327821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447800"/>
            <a:ext cx="7315200" cy="4953000"/>
          </a:xfrm>
        </p:spPr>
        <p:txBody>
          <a:bodyPr>
            <a:normAutofit fontScale="25000" lnSpcReduction="20000"/>
          </a:bodyPr>
          <a:lstStyle/>
          <a:p>
            <a:pPr marL="0" indent="0">
              <a:lnSpc>
                <a:spcPct val="120000"/>
              </a:lnSpc>
              <a:buNone/>
            </a:pPr>
            <a:r>
              <a:rPr lang="en-US" sz="6000" dirty="0">
                <a:solidFill>
                  <a:schemeClr val="tx1"/>
                </a:solidFill>
              </a:rPr>
              <a:t>Distracted driving is any activity that diverts attention from driving, including talking or texting on your phone, eating and drinking, talking to people in your vehicle, fiddling with the stereo, entertainment or navigation system—</a:t>
            </a:r>
            <a:r>
              <a:rPr lang="en-US" sz="6000" b="1" dirty="0">
                <a:solidFill>
                  <a:schemeClr val="tx1"/>
                </a:solidFill>
              </a:rPr>
              <a:t>anything</a:t>
            </a:r>
            <a:r>
              <a:rPr lang="en-US" sz="6000" dirty="0">
                <a:solidFill>
                  <a:schemeClr val="tx1"/>
                </a:solidFill>
              </a:rPr>
              <a:t> that takes your attention away from the task of safe driving.</a:t>
            </a:r>
          </a:p>
          <a:p>
            <a:pPr marL="0" indent="0">
              <a:lnSpc>
                <a:spcPct val="120000"/>
              </a:lnSpc>
              <a:buNone/>
            </a:pPr>
            <a:r>
              <a:rPr lang="en-US" sz="6000" dirty="0">
                <a:solidFill>
                  <a:schemeClr val="tx1"/>
                </a:solidFill>
              </a:rPr>
              <a:t> </a:t>
            </a:r>
          </a:p>
          <a:p>
            <a:pPr marL="0" indent="0">
              <a:lnSpc>
                <a:spcPct val="120000"/>
              </a:lnSpc>
              <a:buNone/>
            </a:pPr>
            <a:r>
              <a:rPr lang="en-US" sz="6000" dirty="0">
                <a:solidFill>
                  <a:schemeClr val="tx1"/>
                </a:solidFill>
              </a:rPr>
              <a:t>According to the National Highway Transportation Safety Association (NHTSA), texting is the most alarming distraction. Sending or reading a text is just one activity that takes your eyes off the road for </a:t>
            </a:r>
            <a:r>
              <a:rPr lang="en-US" sz="6000" b="1" dirty="0">
                <a:solidFill>
                  <a:schemeClr val="tx1"/>
                </a:solidFill>
              </a:rPr>
              <a:t>5 seconds</a:t>
            </a:r>
            <a:r>
              <a:rPr lang="en-US" sz="6000" dirty="0">
                <a:solidFill>
                  <a:schemeClr val="tx1"/>
                </a:solidFill>
              </a:rPr>
              <a:t>.  At </a:t>
            </a:r>
            <a:r>
              <a:rPr lang="en-US" sz="6000" b="1" dirty="0">
                <a:solidFill>
                  <a:schemeClr val="tx1"/>
                </a:solidFill>
              </a:rPr>
              <a:t>55 mph</a:t>
            </a:r>
            <a:r>
              <a:rPr lang="en-US" sz="6000" dirty="0">
                <a:solidFill>
                  <a:schemeClr val="tx1"/>
                </a:solidFill>
              </a:rPr>
              <a:t>, that's like driving the length of an entire football field with your eyes closed.</a:t>
            </a:r>
          </a:p>
          <a:p>
            <a:pPr marL="0" indent="0">
              <a:lnSpc>
                <a:spcPct val="120000"/>
              </a:lnSpc>
              <a:buNone/>
            </a:pPr>
            <a:r>
              <a:rPr lang="en-US" sz="6000" dirty="0">
                <a:solidFill>
                  <a:schemeClr val="tx1"/>
                </a:solidFill>
              </a:rPr>
              <a:t> </a:t>
            </a:r>
          </a:p>
          <a:p>
            <a:pPr marL="0" indent="0">
              <a:lnSpc>
                <a:spcPct val="120000"/>
              </a:lnSpc>
              <a:buNone/>
            </a:pPr>
            <a:r>
              <a:rPr lang="en-US" sz="6000" dirty="0">
                <a:solidFill>
                  <a:schemeClr val="tx1"/>
                </a:solidFill>
              </a:rPr>
              <a:t>You cannot drive safely unless the task of driving has your full attention. Any non-driving activity you engage in is a potential distraction and increases your risk of crashing.</a:t>
            </a:r>
          </a:p>
          <a:p>
            <a:endParaRPr lang="en-US" dirty="0"/>
          </a:p>
        </p:txBody>
      </p:sp>
      <p:sp>
        <p:nvSpPr>
          <p:cNvPr id="2" name="Rectangle 1"/>
          <p:cNvSpPr/>
          <p:nvPr/>
        </p:nvSpPr>
        <p:spPr>
          <a:xfrm>
            <a:off x="2590800" y="533400"/>
            <a:ext cx="8077200" cy="707886"/>
          </a:xfrm>
          <a:prstGeom prst="rect">
            <a:avLst/>
          </a:prstGeom>
        </p:spPr>
        <p:txBody>
          <a:bodyPr wrap="square">
            <a:spAutoFit/>
          </a:bodyPr>
          <a:lstStyle/>
          <a:p>
            <a:pPr algn="ctr"/>
            <a:r>
              <a:rPr lang="en-US" sz="4000" b="1" dirty="0"/>
              <a:t>Distracted Driving</a:t>
            </a:r>
          </a:p>
        </p:txBody>
      </p:sp>
    </p:spTree>
    <p:extLst>
      <p:ext uri="{BB962C8B-B14F-4D97-AF65-F5344CB8AC3E}">
        <p14:creationId xmlns:p14="http://schemas.microsoft.com/office/powerpoint/2010/main" val="267928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400" y="1524000"/>
            <a:ext cx="4191000" cy="4648200"/>
          </a:xfrm>
        </p:spPr>
        <p:txBody>
          <a:bodyPr>
            <a:normAutofit lnSpcReduction="10000"/>
          </a:bodyPr>
          <a:lstStyle/>
          <a:p>
            <a:pPr marL="0" indent="0">
              <a:buNone/>
            </a:pPr>
            <a:r>
              <a:rPr lang="en-US" sz="2000" dirty="0">
                <a:solidFill>
                  <a:schemeClr val="tx1"/>
                </a:solidFill>
              </a:rPr>
              <a:t>According to NHTSA data*, </a:t>
            </a:r>
            <a:r>
              <a:rPr lang="en-US" sz="2000" b="1" dirty="0">
                <a:solidFill>
                  <a:schemeClr val="tx1"/>
                </a:solidFill>
              </a:rPr>
              <a:t>2,841 people </a:t>
            </a:r>
            <a:r>
              <a:rPr lang="en-US" sz="2000" dirty="0">
                <a:solidFill>
                  <a:schemeClr val="tx1"/>
                </a:solidFill>
              </a:rPr>
              <a:t>were killed in 2018 in the U.S.</a:t>
            </a:r>
          </a:p>
          <a:p>
            <a:pPr marL="0" indent="0">
              <a:buNone/>
            </a:pPr>
            <a:endParaRPr lang="en-US" sz="2000" dirty="0">
              <a:solidFill>
                <a:schemeClr val="tx1"/>
              </a:solidFill>
            </a:endParaRPr>
          </a:p>
          <a:p>
            <a:pPr marL="0" indent="0">
              <a:buNone/>
            </a:pPr>
            <a:r>
              <a:rPr lang="en-US" sz="2000" b="1" dirty="0">
                <a:solidFill>
                  <a:schemeClr val="tx1"/>
                </a:solidFill>
              </a:rPr>
              <a:t>400,000</a:t>
            </a:r>
            <a:r>
              <a:rPr lang="en-US" sz="2000" dirty="0">
                <a:solidFill>
                  <a:schemeClr val="tx1"/>
                </a:solidFill>
              </a:rPr>
              <a:t> were injured in motor vehicle crashes involving distracted drivers in 2018 in the U.S.</a:t>
            </a:r>
          </a:p>
          <a:p>
            <a:pPr marL="0" indent="0">
              <a:buNone/>
            </a:pPr>
            <a:r>
              <a:rPr lang="en-US" sz="2000" dirty="0">
                <a:solidFill>
                  <a:schemeClr val="tx1"/>
                </a:solidFill>
              </a:rPr>
              <a:t> </a:t>
            </a:r>
          </a:p>
          <a:p>
            <a:pPr marL="0" indent="0">
              <a:buNone/>
            </a:pPr>
            <a:r>
              <a:rPr lang="en-US" sz="2000" b="1" dirty="0">
                <a:solidFill>
                  <a:schemeClr val="tx1"/>
                </a:solidFill>
              </a:rPr>
              <a:t>Eight percent </a:t>
            </a:r>
            <a:r>
              <a:rPr lang="en-US" sz="2000" dirty="0">
                <a:solidFill>
                  <a:schemeClr val="tx1"/>
                </a:solidFill>
              </a:rPr>
              <a:t>of fatal crashes, </a:t>
            </a:r>
            <a:r>
              <a:rPr lang="en-US" sz="2000" b="1" dirty="0">
                <a:solidFill>
                  <a:schemeClr val="tx1"/>
                </a:solidFill>
              </a:rPr>
              <a:t>15 percent </a:t>
            </a:r>
            <a:r>
              <a:rPr lang="en-US" sz="2000" dirty="0">
                <a:solidFill>
                  <a:schemeClr val="tx1"/>
                </a:solidFill>
              </a:rPr>
              <a:t>of injury crashes, and </a:t>
            </a:r>
            <a:r>
              <a:rPr lang="en-US" sz="2000" b="1" dirty="0">
                <a:solidFill>
                  <a:schemeClr val="tx1"/>
                </a:solidFill>
              </a:rPr>
              <a:t>14 percent </a:t>
            </a:r>
            <a:r>
              <a:rPr lang="en-US" sz="2000" dirty="0">
                <a:solidFill>
                  <a:schemeClr val="tx1"/>
                </a:solidFill>
              </a:rPr>
              <a:t>of all police-reported motor vehicle traffic crashes in 2018 were reported as distraction-affected crashes.</a:t>
            </a:r>
            <a:endParaRPr lang="en-US"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1524000"/>
            <a:ext cx="3181829" cy="4191000"/>
          </a:xfrm>
          <a:prstGeom prst="rect">
            <a:avLst/>
          </a:prstGeom>
          <a:ln w="19050">
            <a:solidFill>
              <a:schemeClr val="tx1"/>
            </a:solidFill>
          </a:ln>
        </p:spPr>
      </p:pic>
      <p:sp>
        <p:nvSpPr>
          <p:cNvPr id="4" name="Rectangle 3"/>
          <p:cNvSpPr/>
          <p:nvPr/>
        </p:nvSpPr>
        <p:spPr>
          <a:xfrm>
            <a:off x="2590800" y="304801"/>
            <a:ext cx="8077200" cy="584775"/>
          </a:xfrm>
          <a:prstGeom prst="rect">
            <a:avLst/>
          </a:prstGeom>
        </p:spPr>
        <p:txBody>
          <a:bodyPr wrap="square">
            <a:spAutoFit/>
          </a:bodyPr>
          <a:lstStyle/>
          <a:p>
            <a:pPr algn="ctr"/>
            <a:r>
              <a:rPr lang="en-US" sz="3200" b="1" dirty="0"/>
              <a:t>Distracted Driving (cont.)</a:t>
            </a:r>
          </a:p>
        </p:txBody>
      </p:sp>
      <p:sp>
        <p:nvSpPr>
          <p:cNvPr id="2" name="TextBox 1"/>
          <p:cNvSpPr txBox="1"/>
          <p:nvPr/>
        </p:nvSpPr>
        <p:spPr>
          <a:xfrm>
            <a:off x="1850337" y="6553201"/>
            <a:ext cx="3733800" cy="246221"/>
          </a:xfrm>
          <a:prstGeom prst="rect">
            <a:avLst/>
          </a:prstGeom>
          <a:noFill/>
          <a:ln>
            <a:noFill/>
          </a:ln>
        </p:spPr>
        <p:txBody>
          <a:bodyPr wrap="square" rtlCol="0" anchor="ctr" anchorCtr="1">
            <a:spAutoFit/>
          </a:bodyPr>
          <a:lstStyle/>
          <a:p>
            <a:r>
              <a:rPr lang="en-US" sz="1000" b="1" dirty="0"/>
              <a:t>*Most current data available</a:t>
            </a:r>
          </a:p>
        </p:txBody>
      </p:sp>
    </p:spTree>
    <p:extLst>
      <p:ext uri="{BB962C8B-B14F-4D97-AF65-F5344CB8AC3E}">
        <p14:creationId xmlns:p14="http://schemas.microsoft.com/office/powerpoint/2010/main" val="102477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7401" y="1524000"/>
            <a:ext cx="2064224" cy="4191000"/>
          </a:xfrm>
          <a:prstGeom prst="rect">
            <a:avLst/>
          </a:prstGeom>
          <a:ln w="19050">
            <a:solidFill>
              <a:schemeClr val="tx1"/>
            </a:solidFill>
          </a:ln>
        </p:spPr>
      </p:pic>
      <p:sp>
        <p:nvSpPr>
          <p:cNvPr id="3" name="Content Placeholder 2"/>
          <p:cNvSpPr>
            <a:spLocks noGrp="1"/>
          </p:cNvSpPr>
          <p:nvPr>
            <p:ph idx="1"/>
          </p:nvPr>
        </p:nvSpPr>
        <p:spPr>
          <a:xfrm>
            <a:off x="4800600" y="1371600"/>
            <a:ext cx="5715000" cy="5257800"/>
          </a:xfrm>
        </p:spPr>
        <p:txBody>
          <a:bodyPr>
            <a:noAutofit/>
          </a:bodyPr>
          <a:lstStyle/>
          <a:p>
            <a:pPr marL="0" indent="0">
              <a:buNone/>
            </a:pPr>
            <a:r>
              <a:rPr lang="en-US" sz="2000" b="1" dirty="0">
                <a:solidFill>
                  <a:schemeClr val="tx1"/>
                </a:solidFill>
              </a:rPr>
              <a:t>There are things a person can do if they have been drinking (or know they will be).  These include:</a:t>
            </a:r>
          </a:p>
          <a:p>
            <a:pPr marL="0" indent="0">
              <a:buNone/>
            </a:pPr>
            <a:r>
              <a:rPr lang="en-US" sz="2000" dirty="0">
                <a:solidFill>
                  <a:schemeClr val="tx1"/>
                </a:solidFill>
              </a:rPr>
              <a:t>Call a cab. Use a ride application. </a:t>
            </a:r>
          </a:p>
          <a:p>
            <a:pPr marL="0" indent="0">
              <a:buNone/>
            </a:pPr>
            <a:r>
              <a:rPr lang="en-US" sz="2000" dirty="0">
                <a:solidFill>
                  <a:schemeClr val="tx1"/>
                </a:solidFill>
              </a:rPr>
              <a:t>If the destination is nearby, walk home. </a:t>
            </a:r>
          </a:p>
          <a:p>
            <a:pPr marL="0" indent="0">
              <a:buNone/>
            </a:pPr>
            <a:r>
              <a:rPr lang="en-US" sz="2000" dirty="0">
                <a:solidFill>
                  <a:schemeClr val="tx1"/>
                </a:solidFill>
              </a:rPr>
              <a:t>Have a designated driver </a:t>
            </a:r>
            <a:r>
              <a:rPr lang="en-US" sz="2000" b="1" dirty="0">
                <a:solidFill>
                  <a:schemeClr val="tx1"/>
                </a:solidFill>
              </a:rPr>
              <a:t>before </a:t>
            </a:r>
            <a:r>
              <a:rPr lang="en-US" sz="2000" dirty="0">
                <a:solidFill>
                  <a:schemeClr val="tx1"/>
                </a:solidFill>
              </a:rPr>
              <a:t>drinking. Give them the keys </a:t>
            </a:r>
            <a:r>
              <a:rPr lang="en-US" sz="2000" b="1" dirty="0">
                <a:solidFill>
                  <a:schemeClr val="tx1"/>
                </a:solidFill>
              </a:rPr>
              <a:t>before</a:t>
            </a:r>
            <a:r>
              <a:rPr lang="en-US" sz="2000" dirty="0">
                <a:solidFill>
                  <a:schemeClr val="tx1"/>
                </a:solidFill>
              </a:rPr>
              <a:t> drinking.</a:t>
            </a:r>
          </a:p>
          <a:p>
            <a:pPr marL="0" indent="0">
              <a:buNone/>
            </a:pPr>
            <a:endParaRPr lang="en-US" sz="2000" dirty="0">
              <a:solidFill>
                <a:schemeClr val="tx1"/>
              </a:solidFill>
            </a:endParaRPr>
          </a:p>
          <a:p>
            <a:pPr marL="0" indent="0">
              <a:buNone/>
            </a:pPr>
            <a:r>
              <a:rPr lang="en-US" sz="2000" b="1" u="sng" dirty="0">
                <a:solidFill>
                  <a:schemeClr val="tx1"/>
                </a:solidFill>
              </a:rPr>
              <a:t>Things that won't work to sober up:</a:t>
            </a:r>
          </a:p>
          <a:p>
            <a:pPr marL="0" indent="0">
              <a:buNone/>
            </a:pPr>
            <a:r>
              <a:rPr lang="en-US" sz="2000" dirty="0">
                <a:solidFill>
                  <a:schemeClr val="tx1"/>
                </a:solidFill>
              </a:rPr>
              <a:t>Drinking coffee, taking a cold shower, eating, drinking lots of water, sweating… and so many more myths. TIME is the only way. </a:t>
            </a:r>
          </a:p>
        </p:txBody>
      </p:sp>
      <p:sp>
        <p:nvSpPr>
          <p:cNvPr id="2" name="Rectangle 1"/>
          <p:cNvSpPr/>
          <p:nvPr/>
        </p:nvSpPr>
        <p:spPr>
          <a:xfrm>
            <a:off x="2743200" y="381001"/>
            <a:ext cx="7924800" cy="584775"/>
          </a:xfrm>
          <a:prstGeom prst="rect">
            <a:avLst/>
          </a:prstGeom>
        </p:spPr>
        <p:txBody>
          <a:bodyPr wrap="square">
            <a:spAutoFit/>
          </a:bodyPr>
          <a:lstStyle/>
          <a:p>
            <a:pPr algn="ctr"/>
            <a:r>
              <a:rPr lang="en-US" sz="3200" b="1" dirty="0"/>
              <a:t>Never Drink and Drive…Ever</a:t>
            </a:r>
            <a:r>
              <a:rPr lang="en-US" sz="3200" dirty="0"/>
              <a:t>.</a:t>
            </a:r>
          </a:p>
        </p:txBody>
      </p:sp>
    </p:spTree>
    <p:extLst>
      <p:ext uri="{BB962C8B-B14F-4D97-AF65-F5344CB8AC3E}">
        <p14:creationId xmlns:p14="http://schemas.microsoft.com/office/powerpoint/2010/main" val="329092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5664"/>
            <a:ext cx="7772400" cy="6678751"/>
          </a:xfrm>
          <a:prstGeom prst="rect">
            <a:avLst/>
          </a:prstGeom>
          <a:noFill/>
        </p:spPr>
        <p:txBody>
          <a:bodyPr wrap="square" rtlCol="0">
            <a:spAutoFit/>
          </a:bodyPr>
          <a:lstStyle/>
          <a:p>
            <a:pPr algn="ctr"/>
            <a:r>
              <a:rPr lang="en-US" sz="2800" b="1" dirty="0"/>
              <a:t>The Effects of Blood Alcohol Concentration </a:t>
            </a:r>
            <a:r>
              <a:rPr lang="en-US" sz="2800" dirty="0"/>
              <a:t> </a:t>
            </a:r>
          </a:p>
          <a:p>
            <a:r>
              <a:rPr lang="en-US" sz="2000" b="1" dirty="0"/>
              <a:t> </a:t>
            </a:r>
          </a:p>
          <a:p>
            <a:r>
              <a:rPr lang="en-US" sz="2000" b="1" dirty="0"/>
              <a:t>.02 </a:t>
            </a:r>
            <a:r>
              <a:rPr lang="en-US" sz="2000" dirty="0"/>
              <a:t>Some loss of judgment; relaxation, slight body warmth, altered mood.  A decline in visual functions (rapid tracking of a moving target), declining ability to perform two tasks at the same time </a:t>
            </a:r>
          </a:p>
          <a:p>
            <a:endParaRPr lang="en-US" sz="2000" dirty="0"/>
          </a:p>
          <a:p>
            <a:r>
              <a:rPr lang="en-US" sz="2000" b="1" dirty="0"/>
              <a:t>.05 </a:t>
            </a:r>
            <a:r>
              <a:rPr lang="en-US" sz="2000" dirty="0"/>
              <a:t>Exaggerated behavior, may have a loss of small-muscle control (e.g., focusing your eyes), impaired judgment, heightened euphoria, lowered alertness, a loss of inhibition, reduced coordination, reduced ability to track moving objects, difficulty steering, reduced response to emergency driving situations </a:t>
            </a:r>
          </a:p>
          <a:p>
            <a:endParaRPr lang="en-US" sz="2000" dirty="0"/>
          </a:p>
          <a:p>
            <a:r>
              <a:rPr lang="en-US" sz="2000" b="1" dirty="0"/>
              <a:t> .08 </a:t>
            </a:r>
            <a:r>
              <a:rPr lang="en-US" sz="2000" dirty="0"/>
              <a:t>Muscle coordination becomes poor (e.g., balance, speech, vision, reaction time, and hearing), harder to detect danger, judgment, self-control, reasoning, and memory are impaired, concentration, short-term memory loss, speed control, reduced information-processing capability (e.g., signal detection, visual search), and impaired perception </a:t>
            </a:r>
          </a:p>
          <a:p>
            <a:r>
              <a:rPr lang="en-US" sz="2000" dirty="0"/>
              <a:t> </a:t>
            </a:r>
          </a:p>
        </p:txBody>
      </p:sp>
    </p:spTree>
    <p:extLst>
      <p:ext uri="{BB962C8B-B14F-4D97-AF65-F5344CB8AC3E}">
        <p14:creationId xmlns:p14="http://schemas.microsoft.com/office/powerpoint/2010/main" val="275148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15ED37-D514-41C3-9B3C-B262145D17B7}">
  <ds:schemaRefs>
    <ds:schemaRef ds:uri="http://schemas.openxmlformats.org/package/2006/metadata/core-properties"/>
    <ds:schemaRef ds:uri="http://purl.org/dc/terms/"/>
    <ds:schemaRef ds:uri="a4f35948-e619-41b3-aa29-22878b09cfd2"/>
    <ds:schemaRef ds:uri="http://schemas.microsoft.com/office/infopath/2007/PartnerControls"/>
    <ds:schemaRef ds:uri="http://schemas.microsoft.com/office/2006/documentManagement/types"/>
    <ds:schemaRef ds:uri="http://schemas.microsoft.com/office/2006/metadata/properties"/>
    <ds:schemaRef ds:uri="http://purl.org/dc/elements/1.1/"/>
    <ds:schemaRef ds:uri="40262f94-9f35-4ac3-9a90-690165a166b7"/>
    <ds:schemaRef ds:uri="http://www.w3.org/XML/1998/namespace"/>
    <ds:schemaRef ds:uri="http://purl.org/dc/dcmitype/"/>
  </ds:schemaRefs>
</ds:datastoreItem>
</file>

<file path=customXml/itemProps3.xml><?xml version="1.0" encoding="utf-8"?>
<ds:datastoreItem xmlns:ds="http://schemas.openxmlformats.org/officeDocument/2006/customXml" ds:itemID="{3E783485-1103-4BBC-98A1-D39A24815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tf03460579_win32</Template>
  <TotalTime>560</TotalTime>
  <Words>6847</Words>
  <Application>Microsoft Office PowerPoint</Application>
  <PresentationFormat>Widescreen</PresentationFormat>
  <Paragraphs>467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Euphemia</vt:lpstr>
      <vt:lpstr>Gill Sans MT</vt:lpstr>
      <vt:lpstr>Snowflakes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2020 Fall Winter Safety Presentation</dc:subject>
  <dc:creator>Tomaino, Leslie L CIV USN CNO (US)</dc:creator>
  <cp:keywords>Fall;Winter;Safety;Presentation</cp:keywords>
  <cp:lastModifiedBy>Tomaino, Leslie L CIV USN CNO (US)</cp:lastModifiedBy>
  <cp:revision>39</cp:revision>
  <dcterms:created xsi:type="dcterms:W3CDTF">2020-10-20T10:39:14Z</dcterms:created>
  <dcterms:modified xsi:type="dcterms:W3CDTF">2020-10-28T12:08:03Z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